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18" r:id="rId1"/>
  </p:sldMasterIdLst>
  <p:notesMasterIdLst>
    <p:notesMasterId r:id="rId55"/>
  </p:notesMasterIdLst>
  <p:handoutMasterIdLst>
    <p:handoutMasterId r:id="rId56"/>
  </p:handoutMasterIdLst>
  <p:sldIdLst>
    <p:sldId id="267" r:id="rId2"/>
    <p:sldId id="271" r:id="rId3"/>
    <p:sldId id="275" r:id="rId4"/>
    <p:sldId id="276" r:id="rId5"/>
    <p:sldId id="277" r:id="rId6"/>
    <p:sldId id="279" r:id="rId7"/>
    <p:sldId id="326" r:id="rId8"/>
    <p:sldId id="322" r:id="rId9"/>
    <p:sldId id="294" r:id="rId10"/>
    <p:sldId id="272" r:id="rId11"/>
    <p:sldId id="273" r:id="rId12"/>
    <p:sldId id="274" r:id="rId13"/>
    <p:sldId id="270" r:id="rId14"/>
    <p:sldId id="280" r:id="rId15"/>
    <p:sldId id="258" r:id="rId16"/>
    <p:sldId id="282" r:id="rId17"/>
    <p:sldId id="284" r:id="rId18"/>
    <p:sldId id="285" r:id="rId19"/>
    <p:sldId id="286" r:id="rId20"/>
    <p:sldId id="288" r:id="rId21"/>
    <p:sldId id="281" r:id="rId22"/>
    <p:sldId id="289" r:id="rId23"/>
    <p:sldId id="290" r:id="rId24"/>
    <p:sldId id="291" r:id="rId25"/>
    <p:sldId id="295" r:id="rId26"/>
    <p:sldId id="296" r:id="rId27"/>
    <p:sldId id="297" r:id="rId28"/>
    <p:sldId id="298" r:id="rId29"/>
    <p:sldId id="299" r:id="rId30"/>
    <p:sldId id="311" r:id="rId31"/>
    <p:sldId id="300" r:id="rId32"/>
    <p:sldId id="301" r:id="rId33"/>
    <p:sldId id="302" r:id="rId34"/>
    <p:sldId id="303" r:id="rId35"/>
    <p:sldId id="304" r:id="rId36"/>
    <p:sldId id="306" r:id="rId37"/>
    <p:sldId id="307" r:id="rId38"/>
    <p:sldId id="312" r:id="rId39"/>
    <p:sldId id="308" r:id="rId40"/>
    <p:sldId id="309" r:id="rId41"/>
    <p:sldId id="310" r:id="rId42"/>
    <p:sldId id="293" r:id="rId43"/>
    <p:sldId id="313" r:id="rId44"/>
    <p:sldId id="317" r:id="rId45"/>
    <p:sldId id="292" r:id="rId46"/>
    <p:sldId id="314" r:id="rId47"/>
    <p:sldId id="315" r:id="rId48"/>
    <p:sldId id="316" r:id="rId49"/>
    <p:sldId id="323" r:id="rId50"/>
    <p:sldId id="327" r:id="rId51"/>
    <p:sldId id="324" r:id="rId52"/>
    <p:sldId id="320" r:id="rId53"/>
    <p:sldId id="321" r:id="rId5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065"/>
  </p:normalViewPr>
  <p:slideViewPr>
    <p:cSldViewPr>
      <p:cViewPr varScale="1">
        <p:scale>
          <a:sx n="89" d="100"/>
          <a:sy n="89" d="100"/>
        </p:scale>
        <p:origin x="160"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821299-4127-4445-A65C-CBD0AD1E405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0BB1926A-B867-7A4B-9AAA-375ED18D39E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665500A-2EF7-E748-89F6-544DDB0EC7A6}" type="datetimeFigureOut">
              <a:rPr lang="en-US" altLang="en-US"/>
              <a:pPr>
                <a:defRPr/>
              </a:pPr>
              <a:t>8/6/24</a:t>
            </a:fld>
            <a:endParaRPr lang="en-US" altLang="en-US"/>
          </a:p>
        </p:txBody>
      </p:sp>
      <p:sp>
        <p:nvSpPr>
          <p:cNvPr id="4" name="Footer Placeholder 3">
            <a:extLst>
              <a:ext uri="{FF2B5EF4-FFF2-40B4-BE49-F238E27FC236}">
                <a16:creationId xmlns:a16="http://schemas.microsoft.com/office/drawing/2014/main" id="{7713A46F-E0D1-A94E-8CD1-0186AB41A448}"/>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1B239FB-AAA8-664D-840E-16B3B2EBD16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9339ABF-1F54-2B41-AB02-FD3D5ACCB30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AAEA845-37A5-E74D-9E0F-797E04487AF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US"/>
          </a:p>
        </p:txBody>
      </p:sp>
      <p:sp>
        <p:nvSpPr>
          <p:cNvPr id="5123" name="Rectangle 3">
            <a:extLst>
              <a:ext uri="{FF2B5EF4-FFF2-40B4-BE49-F238E27FC236}">
                <a16:creationId xmlns:a16="http://schemas.microsoft.com/office/drawing/2014/main" id="{8A69B7E9-972E-414D-B7DD-C5A5F2D3FA0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Arial" charset="0"/>
                <a:cs typeface="Arial" charset="0"/>
              </a:defRPr>
            </a:lvl1pPr>
          </a:lstStyle>
          <a:p>
            <a:pPr>
              <a:defRPr/>
            </a:pPr>
            <a:endParaRPr lang="en-US"/>
          </a:p>
        </p:txBody>
      </p:sp>
      <p:sp>
        <p:nvSpPr>
          <p:cNvPr id="13316" name="Rectangle 4">
            <a:extLst>
              <a:ext uri="{FF2B5EF4-FFF2-40B4-BE49-F238E27FC236}">
                <a16:creationId xmlns:a16="http://schemas.microsoft.com/office/drawing/2014/main" id="{1D97382D-931F-91E5-CED3-09167429C20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72BC1BC1-CD6A-D44C-9778-50C6C95AC30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E3721873-D955-084B-BC85-62BCE0597E8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Arial" charset="0"/>
                <a:cs typeface="Arial" charset="0"/>
              </a:defRPr>
            </a:lvl1pPr>
          </a:lstStyle>
          <a:p>
            <a:pPr>
              <a:defRPr/>
            </a:pPr>
            <a:endParaRPr lang="en-US"/>
          </a:p>
        </p:txBody>
      </p:sp>
      <p:sp>
        <p:nvSpPr>
          <p:cNvPr id="5127" name="Rectangle 7">
            <a:extLst>
              <a:ext uri="{FF2B5EF4-FFF2-40B4-BE49-F238E27FC236}">
                <a16:creationId xmlns:a16="http://schemas.microsoft.com/office/drawing/2014/main" id="{9F18FA6B-64A2-4D43-90BB-549C54938A4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E7A43DE-3E8B-D148-B6DC-2CAA21D5067C}"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8ECE0724-B6A7-0A78-F62F-40168938C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29A7C2-6EF6-0B4A-BB07-3F95DB82D768}" type="slidenum">
              <a:rPr lang="en-US" altLang="en-US"/>
              <a:pPr>
                <a:spcBef>
                  <a:spcPct val="0"/>
                </a:spcBef>
              </a:pPr>
              <a:t>13</a:t>
            </a:fld>
            <a:endParaRPr lang="en-US" altLang="en-US"/>
          </a:p>
        </p:txBody>
      </p:sp>
      <p:sp>
        <p:nvSpPr>
          <p:cNvPr id="17410" name="Rectangle 2">
            <a:extLst>
              <a:ext uri="{FF2B5EF4-FFF2-40B4-BE49-F238E27FC236}">
                <a16:creationId xmlns:a16="http://schemas.microsoft.com/office/drawing/2014/main" id="{2316355E-74F2-34F5-59C0-2041BB3B98A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4DC5806-DBF0-A001-4836-F014EDE9F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4831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27</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1051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28</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13034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29</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55176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31</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55905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32</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16284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33</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7011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34</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4140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35</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218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36</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3002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37</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6782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8ECE0724-B6A7-0A78-F62F-40168938C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29A7C2-6EF6-0B4A-BB07-3F95DB82D768}" type="slidenum">
              <a:rPr lang="en-US" altLang="en-US"/>
              <a:pPr>
                <a:spcBef>
                  <a:spcPct val="0"/>
                </a:spcBef>
              </a:pPr>
              <a:t>14</a:t>
            </a:fld>
            <a:endParaRPr lang="en-US" altLang="en-US"/>
          </a:p>
        </p:txBody>
      </p:sp>
      <p:sp>
        <p:nvSpPr>
          <p:cNvPr id="17410" name="Rectangle 2">
            <a:extLst>
              <a:ext uri="{FF2B5EF4-FFF2-40B4-BE49-F238E27FC236}">
                <a16:creationId xmlns:a16="http://schemas.microsoft.com/office/drawing/2014/main" id="{2316355E-74F2-34F5-59C0-2041BB3B98A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4DC5806-DBF0-A001-4836-F014EDE9F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82412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39</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512698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40</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0250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41</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3801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8ECE0724-B6A7-0A78-F62F-40168938C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29A7C2-6EF6-0B4A-BB07-3F95DB82D768}" type="slidenum">
              <a:rPr lang="en-US" altLang="en-US"/>
              <a:pPr>
                <a:spcBef>
                  <a:spcPct val="0"/>
                </a:spcBef>
              </a:pPr>
              <a:t>15</a:t>
            </a:fld>
            <a:endParaRPr lang="en-US" altLang="en-US"/>
          </a:p>
        </p:txBody>
      </p:sp>
      <p:sp>
        <p:nvSpPr>
          <p:cNvPr id="17410" name="Rectangle 2">
            <a:extLst>
              <a:ext uri="{FF2B5EF4-FFF2-40B4-BE49-F238E27FC236}">
                <a16:creationId xmlns:a16="http://schemas.microsoft.com/office/drawing/2014/main" id="{2316355E-74F2-34F5-59C0-2041BB3B98A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4DC5806-DBF0-A001-4836-F014EDE9F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8ECE0724-B6A7-0A78-F62F-40168938C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29A7C2-6EF6-0B4A-BB07-3F95DB82D768}" type="slidenum">
              <a:rPr lang="en-US" altLang="en-US"/>
              <a:pPr>
                <a:spcBef>
                  <a:spcPct val="0"/>
                </a:spcBef>
              </a:pPr>
              <a:t>16</a:t>
            </a:fld>
            <a:endParaRPr lang="en-US" altLang="en-US"/>
          </a:p>
        </p:txBody>
      </p:sp>
      <p:sp>
        <p:nvSpPr>
          <p:cNvPr id="17410" name="Rectangle 2">
            <a:extLst>
              <a:ext uri="{FF2B5EF4-FFF2-40B4-BE49-F238E27FC236}">
                <a16:creationId xmlns:a16="http://schemas.microsoft.com/office/drawing/2014/main" id="{2316355E-74F2-34F5-59C0-2041BB3B98A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4DC5806-DBF0-A001-4836-F014EDE9F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6716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8ECE0724-B6A7-0A78-F62F-40168938C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29A7C2-6EF6-0B4A-BB07-3F95DB82D768}" type="slidenum">
              <a:rPr lang="en-US" altLang="en-US"/>
              <a:pPr>
                <a:spcBef>
                  <a:spcPct val="0"/>
                </a:spcBef>
              </a:pPr>
              <a:t>21</a:t>
            </a:fld>
            <a:endParaRPr lang="en-US" altLang="en-US"/>
          </a:p>
        </p:txBody>
      </p:sp>
      <p:sp>
        <p:nvSpPr>
          <p:cNvPr id="17410" name="Rectangle 2">
            <a:extLst>
              <a:ext uri="{FF2B5EF4-FFF2-40B4-BE49-F238E27FC236}">
                <a16:creationId xmlns:a16="http://schemas.microsoft.com/office/drawing/2014/main" id="{2316355E-74F2-34F5-59C0-2041BB3B98A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4DC5806-DBF0-A001-4836-F014EDE9F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2953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8ECE0724-B6A7-0A78-F62F-40168938C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29A7C2-6EF6-0B4A-BB07-3F95DB82D768}" type="slidenum">
              <a:rPr lang="en-US" altLang="en-US"/>
              <a:pPr>
                <a:spcBef>
                  <a:spcPct val="0"/>
                </a:spcBef>
              </a:pPr>
              <a:t>22</a:t>
            </a:fld>
            <a:endParaRPr lang="en-US" altLang="en-US"/>
          </a:p>
        </p:txBody>
      </p:sp>
      <p:sp>
        <p:nvSpPr>
          <p:cNvPr id="17410" name="Rectangle 2">
            <a:extLst>
              <a:ext uri="{FF2B5EF4-FFF2-40B4-BE49-F238E27FC236}">
                <a16:creationId xmlns:a16="http://schemas.microsoft.com/office/drawing/2014/main" id="{2316355E-74F2-34F5-59C0-2041BB3B98A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4DC5806-DBF0-A001-4836-F014EDE9F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656013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8ECE0724-B6A7-0A78-F62F-40168938C1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29A7C2-6EF6-0B4A-BB07-3F95DB82D768}" type="slidenum">
              <a:rPr lang="en-US" altLang="en-US"/>
              <a:pPr>
                <a:spcBef>
                  <a:spcPct val="0"/>
                </a:spcBef>
              </a:pPr>
              <a:t>23</a:t>
            </a:fld>
            <a:endParaRPr lang="en-US" altLang="en-US"/>
          </a:p>
        </p:txBody>
      </p:sp>
      <p:sp>
        <p:nvSpPr>
          <p:cNvPr id="17410" name="Rectangle 2">
            <a:extLst>
              <a:ext uri="{FF2B5EF4-FFF2-40B4-BE49-F238E27FC236}">
                <a16:creationId xmlns:a16="http://schemas.microsoft.com/office/drawing/2014/main" id="{2316355E-74F2-34F5-59C0-2041BB3B98A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4DC5806-DBF0-A001-4836-F014EDE9FB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70727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25</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784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1099BFFB-1AF3-57E1-DD96-8BC76681DA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D869980-FF1F-2946-B979-D90F1E87E9EC}" type="slidenum">
              <a:rPr lang="en-US" altLang="en-US"/>
              <a:pPr>
                <a:spcBef>
                  <a:spcPct val="0"/>
                </a:spcBef>
              </a:pPr>
              <a:t>26</a:t>
            </a:fld>
            <a:endParaRPr lang="en-US" altLang="en-US"/>
          </a:p>
        </p:txBody>
      </p:sp>
      <p:sp>
        <p:nvSpPr>
          <p:cNvPr id="23554" name="Rectangle 2">
            <a:extLst>
              <a:ext uri="{FF2B5EF4-FFF2-40B4-BE49-F238E27FC236}">
                <a16:creationId xmlns:a16="http://schemas.microsoft.com/office/drawing/2014/main" id="{69FE9B00-35DB-B7C4-DCB4-22999CD8C3C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0E4C2162-A76F-549C-201D-ADB13A97BC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3891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BE05-57FC-7A4B-923D-D7313392BC2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C09EEFF-4D7E-6D49-8C68-076AA10D2D3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0187DF8-4487-8C9A-B3A8-D3185AFB705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341AD16-260A-ED34-D088-2AACFC80DE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01476C-60B5-E3C7-C33A-E92849F68945}"/>
              </a:ext>
            </a:extLst>
          </p:cNvPr>
          <p:cNvSpPr>
            <a:spLocks noGrp="1"/>
          </p:cNvSpPr>
          <p:nvPr>
            <p:ph type="sldNum" sz="quarter" idx="12"/>
          </p:nvPr>
        </p:nvSpPr>
        <p:spPr/>
        <p:txBody>
          <a:bodyPr/>
          <a:lstStyle>
            <a:lvl1pPr>
              <a:defRPr/>
            </a:lvl1pPr>
          </a:lstStyle>
          <a:p>
            <a:fld id="{EB93E59D-1EC5-B240-BA1F-04505145F248}" type="slidenum">
              <a:rPr lang="en-US" altLang="en-US"/>
              <a:pPr/>
              <a:t>‹#›</a:t>
            </a:fld>
            <a:endParaRPr lang="en-US" altLang="en-US"/>
          </a:p>
        </p:txBody>
      </p:sp>
    </p:spTree>
    <p:extLst>
      <p:ext uri="{BB962C8B-B14F-4D97-AF65-F5344CB8AC3E}">
        <p14:creationId xmlns:p14="http://schemas.microsoft.com/office/powerpoint/2010/main" val="230715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26BF-FA2B-5D4D-8E03-18597A6CE2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865D5D-74F7-DF43-B16D-226FF9619A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9CD30-0F3E-9EDE-4636-312A1C0FDF1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74BBFAC-86E4-4292-3939-FBE51799D8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988551-87C4-AAC3-1060-5081C8DDC9C7}"/>
              </a:ext>
            </a:extLst>
          </p:cNvPr>
          <p:cNvSpPr>
            <a:spLocks noGrp="1"/>
          </p:cNvSpPr>
          <p:nvPr>
            <p:ph type="sldNum" sz="quarter" idx="12"/>
          </p:nvPr>
        </p:nvSpPr>
        <p:spPr/>
        <p:txBody>
          <a:bodyPr/>
          <a:lstStyle>
            <a:lvl1pPr>
              <a:defRPr/>
            </a:lvl1pPr>
          </a:lstStyle>
          <a:p>
            <a:fld id="{5BBF1AB0-E14C-7F48-B869-F466BC3AB9CF}" type="slidenum">
              <a:rPr lang="en-US" altLang="en-US"/>
              <a:pPr/>
              <a:t>‹#›</a:t>
            </a:fld>
            <a:endParaRPr lang="en-US" altLang="en-US"/>
          </a:p>
        </p:txBody>
      </p:sp>
    </p:spTree>
    <p:extLst>
      <p:ext uri="{BB962C8B-B14F-4D97-AF65-F5344CB8AC3E}">
        <p14:creationId xmlns:p14="http://schemas.microsoft.com/office/powerpoint/2010/main" val="79054558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167491-81BD-9343-9003-B193517ADAE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9F9DDC-E2AC-2440-BAF0-AAB94C8BFBC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F9B5-4DD2-EC2F-7D5B-E1406FF7472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C03CDAC-3817-0520-8A88-CDBDED1044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088085-5616-690B-19BE-31A533FA241E}"/>
              </a:ext>
            </a:extLst>
          </p:cNvPr>
          <p:cNvSpPr>
            <a:spLocks noGrp="1"/>
          </p:cNvSpPr>
          <p:nvPr>
            <p:ph type="sldNum" sz="quarter" idx="12"/>
          </p:nvPr>
        </p:nvSpPr>
        <p:spPr/>
        <p:txBody>
          <a:bodyPr/>
          <a:lstStyle>
            <a:lvl1pPr>
              <a:defRPr/>
            </a:lvl1pPr>
          </a:lstStyle>
          <a:p>
            <a:fld id="{2ED37602-9345-5B41-96AF-FA0F037C2E15}" type="slidenum">
              <a:rPr lang="en-US" altLang="en-US"/>
              <a:pPr/>
              <a:t>‹#›</a:t>
            </a:fld>
            <a:endParaRPr lang="en-US" altLang="en-US"/>
          </a:p>
        </p:txBody>
      </p:sp>
    </p:spTree>
    <p:extLst>
      <p:ext uri="{BB962C8B-B14F-4D97-AF65-F5344CB8AC3E}">
        <p14:creationId xmlns:p14="http://schemas.microsoft.com/office/powerpoint/2010/main" val="265038458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0FEA1-7238-FE45-8BA6-670558C674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62298-8A33-2D4B-90C5-7A9EE82DEF1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39A27-F4E4-EF5C-DE16-5CCE757342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86795BA-919A-A5E5-840D-52B6F99263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730494-B8DA-8B16-8F8F-C110CBEDF3B4}"/>
              </a:ext>
            </a:extLst>
          </p:cNvPr>
          <p:cNvSpPr>
            <a:spLocks noGrp="1"/>
          </p:cNvSpPr>
          <p:nvPr>
            <p:ph type="sldNum" sz="quarter" idx="12"/>
          </p:nvPr>
        </p:nvSpPr>
        <p:spPr/>
        <p:txBody>
          <a:bodyPr/>
          <a:lstStyle>
            <a:lvl1pPr>
              <a:defRPr/>
            </a:lvl1pPr>
          </a:lstStyle>
          <a:p>
            <a:fld id="{C3F0E836-8764-B54F-9FA1-D006CBBF892E}" type="slidenum">
              <a:rPr lang="en-US" altLang="en-US"/>
              <a:pPr/>
              <a:t>‹#›</a:t>
            </a:fld>
            <a:endParaRPr lang="en-US" altLang="en-US"/>
          </a:p>
        </p:txBody>
      </p:sp>
    </p:spTree>
    <p:extLst>
      <p:ext uri="{BB962C8B-B14F-4D97-AF65-F5344CB8AC3E}">
        <p14:creationId xmlns:p14="http://schemas.microsoft.com/office/powerpoint/2010/main" val="137242488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3356-5EB1-4541-AC35-47F59553DDC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D48B347-E36F-7741-A621-E988C608FE0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1C4D55-AFE8-FDFC-2B8B-B5AC67CDA1E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5F9AEEA-2439-613A-3037-3F972636A2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F2B945-4D57-3A4B-01E4-19E4478D1095}"/>
              </a:ext>
            </a:extLst>
          </p:cNvPr>
          <p:cNvSpPr>
            <a:spLocks noGrp="1"/>
          </p:cNvSpPr>
          <p:nvPr>
            <p:ph type="sldNum" sz="quarter" idx="12"/>
          </p:nvPr>
        </p:nvSpPr>
        <p:spPr/>
        <p:txBody>
          <a:bodyPr/>
          <a:lstStyle>
            <a:lvl1pPr>
              <a:defRPr/>
            </a:lvl1pPr>
          </a:lstStyle>
          <a:p>
            <a:fld id="{D7B3D603-CE64-C04F-84E2-B17E8AA5EF18}" type="slidenum">
              <a:rPr lang="en-US" altLang="en-US"/>
              <a:pPr/>
              <a:t>‹#›</a:t>
            </a:fld>
            <a:endParaRPr lang="en-US" altLang="en-US"/>
          </a:p>
        </p:txBody>
      </p:sp>
    </p:spTree>
    <p:extLst>
      <p:ext uri="{BB962C8B-B14F-4D97-AF65-F5344CB8AC3E}">
        <p14:creationId xmlns:p14="http://schemas.microsoft.com/office/powerpoint/2010/main" val="325200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619DC-C21A-704F-B763-6E42E3B37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BF67E7-92FF-B74D-ACA2-A4F8CE779B8C}"/>
              </a:ext>
            </a:extLst>
          </p:cNvPr>
          <p:cNvSpPr>
            <a:spLocks noGrp="1"/>
          </p:cNvSpPr>
          <p:nvPr>
            <p:ph sz="half" idx="1"/>
          </p:nvPr>
        </p:nvSpPr>
        <p:spPr>
          <a:xfrm>
            <a:off x="628650" y="1825625"/>
            <a:ext cx="38862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D4C685-2CE8-AC4A-9D9C-0C215FFADAC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0D0721-D22E-1B7D-76EB-154B95518D3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9117F19-A295-348D-A625-856176132E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4CC46A-CF13-9F56-900D-5E8B7D05886E}"/>
              </a:ext>
            </a:extLst>
          </p:cNvPr>
          <p:cNvSpPr>
            <a:spLocks noGrp="1"/>
          </p:cNvSpPr>
          <p:nvPr>
            <p:ph type="sldNum" sz="quarter" idx="12"/>
          </p:nvPr>
        </p:nvSpPr>
        <p:spPr/>
        <p:txBody>
          <a:bodyPr/>
          <a:lstStyle>
            <a:lvl1pPr>
              <a:defRPr/>
            </a:lvl1pPr>
          </a:lstStyle>
          <a:p>
            <a:fld id="{9805C372-B469-134E-BCDC-9FE7D18053EB}" type="slidenum">
              <a:rPr lang="en-US" altLang="en-US"/>
              <a:pPr/>
              <a:t>‹#›</a:t>
            </a:fld>
            <a:endParaRPr lang="en-US" altLang="en-US"/>
          </a:p>
        </p:txBody>
      </p:sp>
    </p:spTree>
    <p:extLst>
      <p:ext uri="{BB962C8B-B14F-4D97-AF65-F5344CB8AC3E}">
        <p14:creationId xmlns:p14="http://schemas.microsoft.com/office/powerpoint/2010/main" val="26959596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2470-03D5-B145-82B7-3320BD47BC3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CB9F9C-F2BC-9443-96AB-984A12B24AD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385000C-EE89-A149-BE28-CF2A4747A0E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F1828-66E6-174B-9B92-90D87683B57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FF76361-5279-AE43-AF56-5ACF80AA969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FA541B-30A4-B1C6-5A5A-B70C02BD0EB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82B5970-B30D-3EC8-90AD-88A526CB8BB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1A32E56-02F3-B5C4-D1BC-4413D70A3803}"/>
              </a:ext>
            </a:extLst>
          </p:cNvPr>
          <p:cNvSpPr>
            <a:spLocks noGrp="1"/>
          </p:cNvSpPr>
          <p:nvPr>
            <p:ph type="sldNum" sz="quarter" idx="12"/>
          </p:nvPr>
        </p:nvSpPr>
        <p:spPr/>
        <p:txBody>
          <a:bodyPr/>
          <a:lstStyle>
            <a:lvl1pPr>
              <a:defRPr/>
            </a:lvl1pPr>
          </a:lstStyle>
          <a:p>
            <a:fld id="{2666E1F3-C752-3646-9D23-474B1A608287}" type="slidenum">
              <a:rPr lang="en-US" altLang="en-US"/>
              <a:pPr/>
              <a:t>‹#›</a:t>
            </a:fld>
            <a:endParaRPr lang="en-US" altLang="en-US"/>
          </a:p>
        </p:txBody>
      </p:sp>
    </p:spTree>
    <p:extLst>
      <p:ext uri="{BB962C8B-B14F-4D97-AF65-F5344CB8AC3E}">
        <p14:creationId xmlns:p14="http://schemas.microsoft.com/office/powerpoint/2010/main" val="51059768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AF70-8D88-154B-A319-F77F27DEB236}"/>
              </a:ext>
            </a:extLst>
          </p:cNvPr>
          <p:cNvSpPr>
            <a:spLocks noGrp="1"/>
          </p:cNvSpPr>
          <p:nvPr>
            <p:ph type="title"/>
          </p:nvPr>
        </p:nvSpPr>
        <p:spPr/>
        <p:txBody>
          <a:bodyPr/>
          <a:lstStyle/>
          <a:p>
            <a:r>
              <a:rPr lang="en-US" dirty="0"/>
              <a:t>Click to edit Master title style</a:t>
            </a:r>
          </a:p>
        </p:txBody>
      </p:sp>
      <p:sp>
        <p:nvSpPr>
          <p:cNvPr id="3" name="Date Placeholder 3">
            <a:extLst>
              <a:ext uri="{FF2B5EF4-FFF2-40B4-BE49-F238E27FC236}">
                <a16:creationId xmlns:a16="http://schemas.microsoft.com/office/drawing/2014/main" id="{9E4EAFD5-32E2-3EBF-86C6-55FEE840F317}"/>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20858BD-724B-B5A9-B46B-088416EC16C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5ED31CF-14F4-2FB3-E736-81C37C593FCE}"/>
              </a:ext>
            </a:extLst>
          </p:cNvPr>
          <p:cNvSpPr>
            <a:spLocks noGrp="1"/>
          </p:cNvSpPr>
          <p:nvPr>
            <p:ph type="sldNum" sz="quarter" idx="12"/>
          </p:nvPr>
        </p:nvSpPr>
        <p:spPr/>
        <p:txBody>
          <a:bodyPr/>
          <a:lstStyle>
            <a:lvl1pPr>
              <a:defRPr/>
            </a:lvl1pPr>
          </a:lstStyle>
          <a:p>
            <a:fld id="{F33578E9-F019-7742-A590-547C3F777A6F}" type="slidenum">
              <a:rPr lang="en-US" altLang="en-US"/>
              <a:pPr/>
              <a:t>‹#›</a:t>
            </a:fld>
            <a:endParaRPr lang="en-US" altLang="en-US"/>
          </a:p>
        </p:txBody>
      </p:sp>
    </p:spTree>
    <p:extLst>
      <p:ext uri="{BB962C8B-B14F-4D97-AF65-F5344CB8AC3E}">
        <p14:creationId xmlns:p14="http://schemas.microsoft.com/office/powerpoint/2010/main" val="396844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268C1F2-D004-CC01-147F-8A2F1F0610F0}"/>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B5EC5F24-37C2-85B8-37C8-560251EE90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741129C-7835-1739-26FE-E6CFC4105D03}"/>
              </a:ext>
            </a:extLst>
          </p:cNvPr>
          <p:cNvSpPr>
            <a:spLocks noGrp="1"/>
          </p:cNvSpPr>
          <p:nvPr>
            <p:ph type="sldNum" sz="quarter" idx="12"/>
          </p:nvPr>
        </p:nvSpPr>
        <p:spPr/>
        <p:txBody>
          <a:bodyPr/>
          <a:lstStyle>
            <a:lvl1pPr>
              <a:defRPr/>
            </a:lvl1pPr>
          </a:lstStyle>
          <a:p>
            <a:fld id="{B224C40C-C577-F04C-B03C-5D720AEEAC8E}" type="slidenum">
              <a:rPr lang="en-US" altLang="en-US"/>
              <a:pPr/>
              <a:t>‹#›</a:t>
            </a:fld>
            <a:endParaRPr lang="en-US" altLang="en-US"/>
          </a:p>
        </p:txBody>
      </p:sp>
    </p:spTree>
    <p:extLst>
      <p:ext uri="{BB962C8B-B14F-4D97-AF65-F5344CB8AC3E}">
        <p14:creationId xmlns:p14="http://schemas.microsoft.com/office/powerpoint/2010/main" val="347135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89DD-7262-C44C-A826-E48C7158AC5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75CAF7-B0F2-434D-B61D-549033E7BD4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84835-7023-6A40-A2C4-09B225B98B0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45981B8-2F72-1C15-43F0-A1F9DD83FAE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CD2A897-6355-08CB-C4CF-A7BFBFCBD1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DD5C993-3474-FEC4-FE0D-93FDC793420A}"/>
              </a:ext>
            </a:extLst>
          </p:cNvPr>
          <p:cNvSpPr>
            <a:spLocks noGrp="1"/>
          </p:cNvSpPr>
          <p:nvPr>
            <p:ph type="sldNum" sz="quarter" idx="12"/>
          </p:nvPr>
        </p:nvSpPr>
        <p:spPr/>
        <p:txBody>
          <a:bodyPr/>
          <a:lstStyle>
            <a:lvl1pPr>
              <a:defRPr/>
            </a:lvl1pPr>
          </a:lstStyle>
          <a:p>
            <a:fld id="{804CB032-7E69-D444-99F3-5E1906737BEC}" type="slidenum">
              <a:rPr lang="en-US" altLang="en-US"/>
              <a:pPr/>
              <a:t>‹#›</a:t>
            </a:fld>
            <a:endParaRPr lang="en-US" altLang="en-US"/>
          </a:p>
        </p:txBody>
      </p:sp>
    </p:spTree>
    <p:extLst>
      <p:ext uri="{BB962C8B-B14F-4D97-AF65-F5344CB8AC3E}">
        <p14:creationId xmlns:p14="http://schemas.microsoft.com/office/powerpoint/2010/main" val="3258288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81E2-B8A0-F942-B36D-7B23DC926C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15BD38-754F-EC49-BEA1-5D0BC04F0927}"/>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BC05CB2C-90A2-F94E-B5C2-28B69881A42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DD140EA-38AA-FF72-3C9D-AC6A4AD7AF6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2F09C76-33E6-1BDF-EDAC-FE8FFBDBBE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E6D0389-919A-0C90-1D26-81E86D606536}"/>
              </a:ext>
            </a:extLst>
          </p:cNvPr>
          <p:cNvSpPr>
            <a:spLocks noGrp="1"/>
          </p:cNvSpPr>
          <p:nvPr>
            <p:ph type="sldNum" sz="quarter" idx="12"/>
          </p:nvPr>
        </p:nvSpPr>
        <p:spPr/>
        <p:txBody>
          <a:bodyPr/>
          <a:lstStyle>
            <a:lvl1pPr>
              <a:defRPr/>
            </a:lvl1pPr>
          </a:lstStyle>
          <a:p>
            <a:fld id="{7974D593-1EB6-834C-B00B-EB1AF8A8B3D2}" type="slidenum">
              <a:rPr lang="en-US" altLang="en-US"/>
              <a:pPr/>
              <a:t>‹#›</a:t>
            </a:fld>
            <a:endParaRPr lang="en-US" altLang="en-US"/>
          </a:p>
        </p:txBody>
      </p:sp>
    </p:spTree>
    <p:extLst>
      <p:ext uri="{BB962C8B-B14F-4D97-AF65-F5344CB8AC3E}">
        <p14:creationId xmlns:p14="http://schemas.microsoft.com/office/powerpoint/2010/main" val="65940300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825E7A7-A019-D74A-97C9-46A5DF1019C0}"/>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CBD8877-ED0D-3EE8-E33F-7FCD1610BF70}"/>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41F1C49-D73B-E449-B1F1-061F40CB741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BCCDA729-4BA9-AD44-8D79-BC29CDBAA98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5969927-1D45-E046-A3B0-9A70F0248341}"/>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580C16D3-23D6-4B40-99A6-9A79ED724B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Phil 31 / E-101: Saints, Heretics and Atheists – </a:t>
            </a:r>
            <a:r>
              <a:rPr lang="en-US" altLang="en-US" sz="2400" dirty="0">
                <a:solidFill>
                  <a:schemeClr val="bg1"/>
                </a:solidFill>
              </a:rPr>
              <a:t>An Historical Introduction to the Philosophy of Religion</a:t>
            </a: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1</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2" name="01_Music_Plato_ Ekleipsis.mp3">
            <a:hlinkClick r:id="" action="ppaction://media"/>
            <a:extLst>
              <a:ext uri="{FF2B5EF4-FFF2-40B4-BE49-F238E27FC236}">
                <a16:creationId xmlns:a16="http://schemas.microsoft.com/office/drawing/2014/main" id="{AA6D9C2A-463C-8E12-02B3-924D303D3F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68466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Introduction</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endParaRPr lang="en-US" sz="2400" dirty="0"/>
          </a:p>
          <a:p>
            <a:endParaRPr lang="en-US" sz="2400" dirty="0"/>
          </a:p>
          <a:p>
            <a:r>
              <a:rPr lang="en-US" sz="2400" dirty="0"/>
              <a:t>Today’s music is from the 5</a:t>
            </a:r>
            <a:r>
              <a:rPr lang="en-US" sz="2400" baseline="30000" dirty="0"/>
              <a:t>th</a:t>
            </a:r>
            <a:r>
              <a:rPr lang="en-US" sz="2400" dirty="0"/>
              <a:t> century BCE, the Golden Age of Greece</a:t>
            </a:r>
          </a:p>
          <a:p>
            <a:pPr lvl="1"/>
            <a:endParaRPr lang="en-US" sz="2400" dirty="0"/>
          </a:p>
          <a:p>
            <a:pPr lvl="1"/>
            <a:r>
              <a:rPr lang="en-US" sz="2400" dirty="0"/>
              <a:t>A sham: first musical notation is from two centuries later</a:t>
            </a:r>
          </a:p>
          <a:p>
            <a:pPr lvl="1"/>
            <a:endParaRPr lang="en-US" sz="2400" dirty="0"/>
          </a:p>
          <a:p>
            <a:pPr lvl="1"/>
            <a:r>
              <a:rPr lang="en-US" sz="2400" dirty="0"/>
              <a:t>I’ll try to have clips playing at the beginning of class from each period</a:t>
            </a: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10</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9994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Introduction</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endParaRPr lang="en-US" sz="2400" dirty="0"/>
          </a:p>
          <a:p>
            <a:endParaRPr lang="en-US" sz="2400" dirty="0"/>
          </a:p>
          <a:p>
            <a:r>
              <a:rPr lang="en-US" sz="2400" dirty="0"/>
              <a:t>Today’s image is of Jacque Louis David’s </a:t>
            </a:r>
            <a:r>
              <a:rPr lang="en-US" sz="2400" i="1" dirty="0"/>
              <a:t>The Death of Socrates </a:t>
            </a:r>
            <a:r>
              <a:rPr lang="en-US" sz="2400" dirty="0"/>
              <a:t>(1781).</a:t>
            </a:r>
          </a:p>
          <a:p>
            <a:endParaRPr lang="en-US" sz="2400" dirty="0"/>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11</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3611757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2800" dirty="0">
                <a:solidFill>
                  <a:schemeClr val="bg1"/>
                </a:solidFill>
              </a:rPr>
              <a:t>Introduction</a:t>
            </a:r>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endParaRPr lang="en-US" sz="2400" dirty="0"/>
          </a:p>
          <a:p>
            <a:endParaRPr lang="en-US" sz="2400" dirty="0"/>
          </a:p>
          <a:p>
            <a:r>
              <a:rPr lang="en-US" sz="2400" dirty="0">
                <a:solidFill>
                  <a:schemeClr val="bg1"/>
                </a:solidFill>
              </a:rPr>
              <a:t>Any thoughts? </a:t>
            </a:r>
          </a:p>
          <a:p>
            <a:endParaRPr lang="en-US" sz="2400" dirty="0">
              <a:solidFill>
                <a:schemeClr val="bg1"/>
              </a:solidFill>
            </a:endParaRPr>
          </a:p>
          <a:p>
            <a:r>
              <a:rPr lang="en-US" sz="2400" dirty="0">
                <a:solidFill>
                  <a:schemeClr val="bg1"/>
                </a:solidFill>
              </a:rPr>
              <a:t>Depicts the death of Socrates as described by our first author Plato.</a:t>
            </a:r>
          </a:p>
          <a:p>
            <a:r>
              <a:rPr lang="en-US" sz="2400" dirty="0">
                <a:solidFill>
                  <a:schemeClr val="bg1"/>
                </a:solidFill>
              </a:rPr>
              <a:t>Not a bad look for philosophers: holding forth, people lamenting, buff! </a:t>
            </a:r>
          </a:p>
          <a:p>
            <a:r>
              <a:rPr lang="en-US" sz="2400" dirty="0">
                <a:solidFill>
                  <a:schemeClr val="bg1"/>
                </a:solidFill>
              </a:rPr>
              <a:t>Along with music, we’ll start each class with a relevant image.</a:t>
            </a:r>
          </a:p>
          <a:p>
            <a:endParaRPr lang="en-US" sz="2400" dirty="0"/>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12</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3141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5" name="Rectangle 2">
            <a:extLst>
              <a:ext uri="{FF2B5EF4-FFF2-40B4-BE49-F238E27FC236}">
                <a16:creationId xmlns:a16="http://schemas.microsoft.com/office/drawing/2014/main" id="{87FC4878-64B2-A3FB-780D-7D58A941A784}"/>
              </a:ext>
            </a:extLst>
          </p:cNvPr>
          <p:cNvSpPr>
            <a:spLocks noGrp="1" noChangeArrowheads="1"/>
          </p:cNvSpPr>
          <p:nvPr>
            <p:ph type="title"/>
          </p:nvPr>
        </p:nvSpPr>
        <p:spPr>
          <a:xfrm>
            <a:off x="628650" y="365125"/>
            <a:ext cx="3938487" cy="1807305"/>
          </a:xfrm>
        </p:spPr>
        <p:txBody>
          <a:bodyPr vert="horz" lIns="91440" tIns="45720" rIns="91440" bIns="45720" rtlCol="0" anchor="ctr">
            <a:normAutofit/>
          </a:bodyPr>
          <a:lstStyle/>
          <a:p>
            <a:pPr defTabSz="914400" eaLnBrk="1" hangingPunct="1"/>
            <a:r>
              <a:rPr lang="en-US" altLang="en-US" sz="3200" dirty="0"/>
              <a:t>Introduction</a:t>
            </a:r>
            <a:endParaRPr lang="en-US" altLang="en-US" sz="3200" i="1" dirty="0"/>
          </a:p>
        </p:txBody>
      </p:sp>
      <p:sp>
        <p:nvSpPr>
          <p:cNvPr id="16387" name="Rectangle 5">
            <a:extLst>
              <a:ext uri="{FF2B5EF4-FFF2-40B4-BE49-F238E27FC236}">
                <a16:creationId xmlns:a16="http://schemas.microsoft.com/office/drawing/2014/main" id="{2E8AA396-252A-FE5D-F6D8-086B5113C471}"/>
              </a:ext>
            </a:extLst>
          </p:cNvPr>
          <p:cNvSpPr>
            <a:spLocks noGrp="1" noChangeArrowheads="1"/>
          </p:cNvSpPr>
          <p:nvPr>
            <p:ph sz="half" idx="2"/>
          </p:nvPr>
        </p:nvSpPr>
        <p:spPr>
          <a:xfrm>
            <a:off x="628650" y="2333297"/>
            <a:ext cx="4040975" cy="3843666"/>
          </a:xfrm>
        </p:spPr>
        <p:txBody>
          <a:bodyPr vert="horz" lIns="91440" tIns="45720" rIns="91440" bIns="45720" rtlCol="0">
            <a:normAutofit/>
          </a:bodyPr>
          <a:lstStyle/>
          <a:p>
            <a:pPr indent="-228600" defTabSz="914400" eaLnBrk="1" hangingPunct="1"/>
            <a:endParaRPr lang="en-US" altLang="en-US" sz="2400" dirty="0"/>
          </a:p>
          <a:p>
            <a:pPr indent="-228600" defTabSz="914400" eaLnBrk="1" hangingPunct="1"/>
            <a:r>
              <a:rPr lang="en-US" altLang="en-US" sz="2400" dirty="0"/>
              <a:t>Our first work is Plato’s </a:t>
            </a:r>
            <a:r>
              <a:rPr lang="en-US" altLang="en-US" sz="2400" i="1" dirty="0"/>
              <a:t>Euthyphro</a:t>
            </a:r>
            <a:r>
              <a:rPr lang="en-US" altLang="en-US" sz="2400" dirty="0"/>
              <a:t>.</a:t>
            </a:r>
          </a:p>
          <a:p>
            <a:pPr indent="-228600" defTabSz="914400" eaLnBrk="1" hangingPunct="1"/>
            <a:endParaRPr lang="en-US" altLang="en-US" sz="2400" dirty="0"/>
          </a:p>
          <a:p>
            <a:pPr indent="-228600" defTabSz="914400" eaLnBrk="1" hangingPunct="1"/>
            <a:r>
              <a:rPr lang="en-US" altLang="en-US" sz="2400" dirty="0"/>
              <a:t>Plato was born in Athens, Greece.</a:t>
            </a:r>
          </a:p>
          <a:p>
            <a:pPr indent="-228600" defTabSz="914400" eaLnBrk="1" hangingPunct="1"/>
            <a:endParaRPr lang="en-US" altLang="en-US" sz="2400" dirty="0"/>
          </a:p>
          <a:p>
            <a:pPr indent="-228600" defTabSz="914400" eaLnBrk="1" hangingPunct="1"/>
            <a:r>
              <a:rPr lang="en-US" altLang="en-US" sz="2400" dirty="0"/>
              <a:t>He lived ca. 427-347 BCE.</a:t>
            </a:r>
          </a:p>
          <a:p>
            <a:pPr indent="-228600" defTabSz="914400" eaLnBrk="1" hangingPunct="1"/>
            <a:endParaRPr lang="en-US" altLang="en-US" sz="2400" dirty="0"/>
          </a:p>
        </p:txBody>
      </p:sp>
      <p:pic>
        <p:nvPicPr>
          <p:cNvPr id="4" name="Content Placeholder 3" descr="A close-up of a statue&#10;&#10;Description automatically generated">
            <a:extLst>
              <a:ext uri="{FF2B5EF4-FFF2-40B4-BE49-F238E27FC236}">
                <a16:creationId xmlns:a16="http://schemas.microsoft.com/office/drawing/2014/main" id="{34DA7C7C-34B0-B8BF-1371-877298975303}"/>
              </a:ext>
            </a:extLst>
          </p:cNvPr>
          <p:cNvPicPr>
            <a:picLocks noGrp="1" noChangeAspect="1"/>
          </p:cNvPicPr>
          <p:nvPr>
            <p:ph sz="half" idx="1"/>
          </p:nvPr>
        </p:nvPicPr>
        <p:blipFill rotWithShape="1">
          <a:blip r:embed="rId3"/>
          <a:srcRect l="1903" r="405"/>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388" name="Slide Number Placeholder 1">
            <a:extLst>
              <a:ext uri="{FF2B5EF4-FFF2-40B4-BE49-F238E27FC236}">
                <a16:creationId xmlns:a16="http://schemas.microsoft.com/office/drawing/2014/main" id="{0ACBED94-1BF6-B8AB-4459-EE65B3D4CABD}"/>
              </a:ext>
            </a:extLst>
          </p:cNvPr>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620FC1A-700E-CF41-985E-71BBA6F3A428}" type="slidenum">
              <a:rPr lang="en-US" altLang="en-US" sz="1200">
                <a:solidFill>
                  <a:srgbClr val="FFFFFF"/>
                </a:solidFill>
                <a:latin typeface="Calibri" panose="020F0502020204030204"/>
                <a:ea typeface="+mn-ea"/>
              </a:rPr>
              <a:pPr fontAlgn="auto">
                <a:spcBef>
                  <a:spcPts val="0"/>
                </a:spcBef>
                <a:spcAft>
                  <a:spcPts val="600"/>
                </a:spcAft>
                <a:defRPr/>
              </a:pPr>
              <a:t>13</a:t>
            </a:fld>
            <a:endParaRPr lang="en-US" altLang="en-US" sz="1200">
              <a:solidFill>
                <a:srgbClr val="FFFFFF"/>
              </a:solidFill>
              <a:latin typeface="Calibri" panose="020F0502020204030204"/>
              <a:ea typeface="+mn-ea"/>
            </a:endParaRPr>
          </a:p>
        </p:txBody>
      </p:sp>
    </p:spTree>
    <p:extLst>
      <p:ext uri="{BB962C8B-B14F-4D97-AF65-F5344CB8AC3E}">
        <p14:creationId xmlns:p14="http://schemas.microsoft.com/office/powerpoint/2010/main" val="3773348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5" name="Rectangle 2">
            <a:extLst>
              <a:ext uri="{FF2B5EF4-FFF2-40B4-BE49-F238E27FC236}">
                <a16:creationId xmlns:a16="http://schemas.microsoft.com/office/drawing/2014/main" id="{87FC4878-64B2-A3FB-780D-7D58A941A784}"/>
              </a:ext>
            </a:extLst>
          </p:cNvPr>
          <p:cNvSpPr>
            <a:spLocks noGrp="1" noChangeArrowheads="1"/>
          </p:cNvSpPr>
          <p:nvPr>
            <p:ph type="title"/>
          </p:nvPr>
        </p:nvSpPr>
        <p:spPr>
          <a:xfrm>
            <a:off x="628650" y="365125"/>
            <a:ext cx="3938487" cy="1807305"/>
          </a:xfrm>
        </p:spPr>
        <p:txBody>
          <a:bodyPr vert="horz" lIns="91440" tIns="45720" rIns="91440" bIns="45720" rtlCol="0" anchor="ctr">
            <a:normAutofit/>
          </a:bodyPr>
          <a:lstStyle/>
          <a:p>
            <a:pPr defTabSz="914400" eaLnBrk="1" hangingPunct="1"/>
            <a:r>
              <a:rPr lang="en-US" altLang="en-US" sz="3200" dirty="0"/>
              <a:t>Introduction</a:t>
            </a:r>
            <a:endParaRPr lang="en-US" altLang="en-US" sz="3200" i="1" dirty="0"/>
          </a:p>
        </p:txBody>
      </p:sp>
      <p:sp>
        <p:nvSpPr>
          <p:cNvPr id="16387" name="Rectangle 5">
            <a:extLst>
              <a:ext uri="{FF2B5EF4-FFF2-40B4-BE49-F238E27FC236}">
                <a16:creationId xmlns:a16="http://schemas.microsoft.com/office/drawing/2014/main" id="{2E8AA396-252A-FE5D-F6D8-086B5113C471}"/>
              </a:ext>
            </a:extLst>
          </p:cNvPr>
          <p:cNvSpPr>
            <a:spLocks noGrp="1" noChangeArrowheads="1"/>
          </p:cNvSpPr>
          <p:nvPr>
            <p:ph sz="half" idx="2"/>
          </p:nvPr>
        </p:nvSpPr>
        <p:spPr>
          <a:xfrm>
            <a:off x="628650" y="2333297"/>
            <a:ext cx="4040975" cy="3843666"/>
          </a:xfrm>
        </p:spPr>
        <p:txBody>
          <a:bodyPr vert="horz" lIns="91440" tIns="45720" rIns="91440" bIns="45720" rtlCol="0">
            <a:normAutofit/>
          </a:bodyPr>
          <a:lstStyle/>
          <a:p>
            <a:pPr indent="-228600" defTabSz="914400" eaLnBrk="1" hangingPunct="1"/>
            <a:endParaRPr lang="en-US" altLang="en-US" sz="2400" dirty="0"/>
          </a:p>
          <a:p>
            <a:pPr indent="-228600" defTabSz="914400" eaLnBrk="1" hangingPunct="1"/>
            <a:r>
              <a:rPr lang="en-US" altLang="en-US" sz="2400" dirty="0"/>
              <a:t>The </a:t>
            </a:r>
            <a:r>
              <a:rPr lang="en-US" altLang="en-US" sz="2400" i="1" dirty="0"/>
              <a:t>Euthyphro</a:t>
            </a:r>
            <a:r>
              <a:rPr lang="en-US" altLang="en-US" sz="2400" dirty="0"/>
              <a:t> has two main characters: Socrates and Euthyphro.</a:t>
            </a:r>
          </a:p>
          <a:p>
            <a:pPr marL="0" indent="0" defTabSz="914400" eaLnBrk="1" hangingPunct="1">
              <a:buNone/>
            </a:pPr>
            <a:endParaRPr lang="en-US" altLang="en-US" sz="2400" dirty="0"/>
          </a:p>
        </p:txBody>
      </p:sp>
      <p:pic>
        <p:nvPicPr>
          <p:cNvPr id="4" name="Content Placeholder 3">
            <a:extLst>
              <a:ext uri="{FF2B5EF4-FFF2-40B4-BE49-F238E27FC236}">
                <a16:creationId xmlns:a16="http://schemas.microsoft.com/office/drawing/2014/main" id="{34DA7C7C-34B0-B8BF-1371-877298975303}"/>
              </a:ext>
            </a:extLst>
          </p:cNvPr>
          <p:cNvPicPr>
            <a:picLocks noGrp="1" noChangeAspect="1"/>
          </p:cNvPicPr>
          <p:nvPr>
            <p:ph sz="half" idx="1"/>
          </p:nvPr>
        </p:nvPicPr>
        <p:blipFill>
          <a:blip r:embed="rId3"/>
          <a:srcRect l="680" r="680"/>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388" name="Slide Number Placeholder 1">
            <a:extLst>
              <a:ext uri="{FF2B5EF4-FFF2-40B4-BE49-F238E27FC236}">
                <a16:creationId xmlns:a16="http://schemas.microsoft.com/office/drawing/2014/main" id="{0ACBED94-1BF6-B8AB-4459-EE65B3D4CABD}"/>
              </a:ext>
            </a:extLst>
          </p:cNvPr>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620FC1A-700E-CF41-985E-71BBA6F3A428}" type="slidenum">
              <a:rPr lang="en-US" altLang="en-US" sz="1200">
                <a:solidFill>
                  <a:srgbClr val="FFFFFF"/>
                </a:solidFill>
                <a:latin typeface="Calibri" panose="020F0502020204030204"/>
                <a:ea typeface="+mn-ea"/>
              </a:rPr>
              <a:pPr fontAlgn="auto">
                <a:spcBef>
                  <a:spcPts val="0"/>
                </a:spcBef>
                <a:spcAft>
                  <a:spcPts val="600"/>
                </a:spcAft>
                <a:defRPr/>
              </a:pPr>
              <a:t>14</a:t>
            </a:fld>
            <a:endParaRPr lang="en-US" altLang="en-US" sz="1200">
              <a:solidFill>
                <a:srgbClr val="FFFFFF"/>
              </a:solidFill>
              <a:latin typeface="Calibri" panose="020F0502020204030204"/>
              <a:ea typeface="+mn-ea"/>
            </a:endParaRPr>
          </a:p>
        </p:txBody>
      </p:sp>
    </p:spTree>
    <p:extLst>
      <p:ext uri="{BB962C8B-B14F-4D97-AF65-F5344CB8AC3E}">
        <p14:creationId xmlns:p14="http://schemas.microsoft.com/office/powerpoint/2010/main" val="1579109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5" name="Rectangle 2">
            <a:extLst>
              <a:ext uri="{FF2B5EF4-FFF2-40B4-BE49-F238E27FC236}">
                <a16:creationId xmlns:a16="http://schemas.microsoft.com/office/drawing/2014/main" id="{87FC4878-64B2-A3FB-780D-7D58A941A784}"/>
              </a:ext>
            </a:extLst>
          </p:cNvPr>
          <p:cNvSpPr>
            <a:spLocks noGrp="1" noChangeArrowheads="1"/>
          </p:cNvSpPr>
          <p:nvPr>
            <p:ph type="title"/>
          </p:nvPr>
        </p:nvSpPr>
        <p:spPr>
          <a:xfrm>
            <a:off x="628650" y="365125"/>
            <a:ext cx="3938487" cy="1807305"/>
          </a:xfrm>
        </p:spPr>
        <p:txBody>
          <a:bodyPr vert="horz" lIns="91440" tIns="45720" rIns="91440" bIns="45720" rtlCol="0" anchor="ctr">
            <a:normAutofit/>
          </a:bodyPr>
          <a:lstStyle/>
          <a:p>
            <a:pPr defTabSz="914400" eaLnBrk="1" hangingPunct="1"/>
            <a:r>
              <a:rPr lang="en-US" altLang="en-US" sz="3200" dirty="0"/>
              <a:t>Introduction</a:t>
            </a:r>
          </a:p>
        </p:txBody>
      </p:sp>
      <p:sp>
        <p:nvSpPr>
          <p:cNvPr id="16387" name="Rectangle 5">
            <a:extLst>
              <a:ext uri="{FF2B5EF4-FFF2-40B4-BE49-F238E27FC236}">
                <a16:creationId xmlns:a16="http://schemas.microsoft.com/office/drawing/2014/main" id="{2E8AA396-252A-FE5D-F6D8-086B5113C471}"/>
              </a:ext>
            </a:extLst>
          </p:cNvPr>
          <p:cNvSpPr>
            <a:spLocks noGrp="1" noChangeArrowheads="1"/>
          </p:cNvSpPr>
          <p:nvPr>
            <p:ph sz="half" idx="2"/>
          </p:nvPr>
        </p:nvSpPr>
        <p:spPr>
          <a:xfrm>
            <a:off x="628650" y="2333297"/>
            <a:ext cx="4040975" cy="3843666"/>
          </a:xfrm>
        </p:spPr>
        <p:txBody>
          <a:bodyPr vert="horz" lIns="91440" tIns="45720" rIns="91440" bIns="45720" rtlCol="0">
            <a:normAutofit/>
          </a:bodyPr>
          <a:lstStyle/>
          <a:p>
            <a:pPr indent="-228600" defTabSz="914400" eaLnBrk="1" hangingPunct="1"/>
            <a:endParaRPr lang="en-US" altLang="en-US" sz="2000" dirty="0"/>
          </a:p>
          <a:p>
            <a:pPr indent="-228600" defTabSz="914400" eaLnBrk="1" hangingPunct="1"/>
            <a:r>
              <a:rPr lang="en-US" altLang="en-US" sz="2000" dirty="0"/>
              <a:t>Socrates, ca. 470-399 BCE. </a:t>
            </a:r>
          </a:p>
          <a:p>
            <a:pPr indent="-228600" defTabSz="914400" eaLnBrk="1" hangingPunct="1"/>
            <a:endParaRPr lang="en-US" altLang="en-US" sz="2000" dirty="0"/>
          </a:p>
          <a:p>
            <a:pPr indent="-228600" defTabSz="914400" eaLnBrk="1" hangingPunct="1"/>
            <a:r>
              <a:rPr lang="en-US" altLang="en-US" sz="2000" dirty="0"/>
              <a:t>Plato’s teacher</a:t>
            </a:r>
          </a:p>
          <a:p>
            <a:pPr indent="-228600" defTabSz="914400" eaLnBrk="1" hangingPunct="1"/>
            <a:r>
              <a:rPr lang="en-US" altLang="en-US" sz="2000" dirty="0"/>
              <a:t>Father of western philosophy</a:t>
            </a:r>
          </a:p>
          <a:p>
            <a:pPr indent="-228600" defTabSz="914400" eaLnBrk="1" hangingPunct="1"/>
            <a:r>
              <a:rPr lang="en-US" altLang="en-US" sz="2000" dirty="0"/>
              <a:t>Brought to trial on charges of introducing strange gods and corrupting the youth</a:t>
            </a:r>
          </a:p>
          <a:p>
            <a:pPr indent="-228600" defTabSz="914400" eaLnBrk="1" hangingPunct="1"/>
            <a:r>
              <a:rPr lang="en-US" altLang="en-US" sz="2000" dirty="0"/>
              <a:t>Executed by Athens </a:t>
            </a:r>
          </a:p>
          <a:p>
            <a:pPr indent="-228600" defTabSz="914400" eaLnBrk="1" hangingPunct="1"/>
            <a:endParaRPr lang="en-US" altLang="en-US" sz="2000" dirty="0"/>
          </a:p>
        </p:txBody>
      </p:sp>
      <p:pic>
        <p:nvPicPr>
          <p:cNvPr id="4" name="Content Placeholder 3" descr="A white statue of a bearded person&#10;&#10;Description automatically generated">
            <a:extLst>
              <a:ext uri="{FF2B5EF4-FFF2-40B4-BE49-F238E27FC236}">
                <a16:creationId xmlns:a16="http://schemas.microsoft.com/office/drawing/2014/main" id="{8CC26420-7A03-D9D6-FA97-AFC8368749B0}"/>
              </a:ext>
            </a:extLst>
          </p:cNvPr>
          <p:cNvPicPr>
            <a:picLocks noGrp="1" noChangeAspect="1"/>
          </p:cNvPicPr>
          <p:nvPr>
            <p:ph sz="half" idx="1"/>
          </p:nvPr>
        </p:nvPicPr>
        <p:blipFill rotWithShape="1">
          <a:blip r:embed="rId3"/>
          <a:srcRect r="13054"/>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6388" name="Slide Number Placeholder 1">
            <a:extLst>
              <a:ext uri="{FF2B5EF4-FFF2-40B4-BE49-F238E27FC236}">
                <a16:creationId xmlns:a16="http://schemas.microsoft.com/office/drawing/2014/main" id="{0ACBED94-1BF6-B8AB-4459-EE65B3D4CABD}"/>
              </a:ext>
            </a:extLst>
          </p:cNvPr>
          <p:cNvSpPr>
            <a:spLocks noGrp="1"/>
          </p:cNvSpPr>
          <p:nvPr>
            <p:ph type="sldNum" sz="quarter" idx="12"/>
          </p:nvPr>
        </p:nvSpPr>
        <p:spPr bwMode="auto">
          <a:xfrm>
            <a:off x="6457950" y="6356350"/>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620FC1A-700E-CF41-985E-71BBA6F3A428}" type="slidenum">
              <a:rPr lang="en-US" altLang="en-US" sz="1200">
                <a:solidFill>
                  <a:srgbClr val="FFFFFF"/>
                </a:solidFill>
                <a:latin typeface="Calibri" panose="020F0502020204030204"/>
                <a:ea typeface="+mn-ea"/>
              </a:rPr>
              <a:pPr fontAlgn="auto">
                <a:spcBef>
                  <a:spcPts val="0"/>
                </a:spcBef>
                <a:spcAft>
                  <a:spcPts val="600"/>
                </a:spcAft>
                <a:defRPr/>
              </a:pPr>
              <a:t>15</a:t>
            </a:fld>
            <a:endParaRPr lang="en-US" altLang="en-US" sz="1200">
              <a:solidFill>
                <a:srgbClr val="FFFFFF"/>
              </a:solidFill>
              <a:latin typeface="Calibri" panose="020F0502020204030204"/>
              <a:ea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7FC4878-64B2-A3FB-780D-7D58A941A784}"/>
              </a:ext>
            </a:extLst>
          </p:cNvPr>
          <p:cNvSpPr>
            <a:spLocks noGrp="1" noChangeArrowheads="1"/>
          </p:cNvSpPr>
          <p:nvPr>
            <p:ph type="title"/>
          </p:nvPr>
        </p:nvSpPr>
        <p:spPr/>
        <p:txBody>
          <a:bodyPr vert="horz" lIns="91440" tIns="45720" rIns="91440" bIns="45720" rtlCol="0" anchor="ctr">
            <a:normAutofit/>
          </a:bodyPr>
          <a:lstStyle/>
          <a:p>
            <a:pPr defTabSz="914400" eaLnBrk="1" hangingPunct="1"/>
            <a:r>
              <a:rPr lang="en-US" altLang="en-US" sz="3200" dirty="0"/>
              <a:t>Introduction</a:t>
            </a:r>
            <a:endParaRPr lang="en-US" altLang="en-US" sz="3200" i="1" dirty="0"/>
          </a:p>
        </p:txBody>
      </p:sp>
      <p:sp>
        <p:nvSpPr>
          <p:cNvPr id="16387" name="Rectangle 5">
            <a:extLst>
              <a:ext uri="{FF2B5EF4-FFF2-40B4-BE49-F238E27FC236}">
                <a16:creationId xmlns:a16="http://schemas.microsoft.com/office/drawing/2014/main" id="{2E8AA396-252A-FE5D-F6D8-086B5113C471}"/>
              </a:ext>
            </a:extLst>
          </p:cNvPr>
          <p:cNvSpPr>
            <a:spLocks noGrp="1" noChangeArrowheads="1"/>
          </p:cNvSpPr>
          <p:nvPr>
            <p:ph idx="1"/>
          </p:nvPr>
        </p:nvSpPr>
        <p:spPr/>
        <p:txBody>
          <a:bodyPr vert="horz" lIns="91440" tIns="45720" rIns="91440" bIns="45720" rtlCol="0">
            <a:normAutofit/>
          </a:bodyPr>
          <a:lstStyle/>
          <a:p>
            <a:pPr indent="-228600" defTabSz="914400" eaLnBrk="1" hangingPunct="1"/>
            <a:endParaRPr lang="en-US" altLang="en-US" sz="2400" dirty="0"/>
          </a:p>
          <a:p>
            <a:pPr indent="-228600" defTabSz="914400" eaLnBrk="1" hangingPunct="1"/>
            <a:r>
              <a:rPr lang="en-US" altLang="en-US" sz="2400" dirty="0"/>
              <a:t>Euthyphro is a professional priest and “talking head” on matters of ritual and piety. </a:t>
            </a:r>
          </a:p>
          <a:p>
            <a:pPr indent="-228600" defTabSz="914400" eaLnBrk="1" hangingPunct="1"/>
            <a:endParaRPr lang="en-US" altLang="en-US" sz="2400" dirty="0"/>
          </a:p>
          <a:p>
            <a:pPr indent="-228600" defTabSz="914400" eaLnBrk="1" hangingPunct="1"/>
            <a:r>
              <a:rPr lang="en-US" altLang="en-US" sz="2400" dirty="0"/>
              <a:t>On his way to prosecute his father for murder. </a:t>
            </a:r>
          </a:p>
          <a:p>
            <a:pPr marL="0" indent="0" defTabSz="914400" eaLnBrk="1" hangingPunct="1">
              <a:buNone/>
            </a:pPr>
            <a:endParaRPr lang="en-US" altLang="en-US" sz="2400" dirty="0"/>
          </a:p>
        </p:txBody>
      </p:sp>
      <p:sp>
        <p:nvSpPr>
          <p:cNvPr id="16388" name="Slide Number Placeholder 1">
            <a:extLst>
              <a:ext uri="{FF2B5EF4-FFF2-40B4-BE49-F238E27FC236}">
                <a16:creationId xmlns:a16="http://schemas.microsoft.com/office/drawing/2014/main" id="{0ACBED94-1BF6-B8AB-4459-EE65B3D4CAB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620FC1A-700E-CF41-985E-71BBA6F3A428}" type="slidenum">
              <a:rPr lang="en-US" altLang="en-US" sz="1200">
                <a:solidFill>
                  <a:srgbClr val="FFFFFF"/>
                </a:solidFill>
                <a:latin typeface="Calibri" panose="020F0502020204030204"/>
                <a:ea typeface="+mn-ea"/>
              </a:rPr>
              <a:pPr fontAlgn="auto">
                <a:spcBef>
                  <a:spcPts val="0"/>
                </a:spcBef>
                <a:spcAft>
                  <a:spcPts val="600"/>
                </a:spcAft>
                <a:defRPr/>
              </a:pPr>
              <a:t>16</a:t>
            </a:fld>
            <a:endParaRPr lang="en-US" altLang="en-US" sz="1200">
              <a:solidFill>
                <a:srgbClr val="FFFFFF"/>
              </a:solidFill>
              <a:latin typeface="Calibri" panose="020F0502020204030204"/>
              <a:ea typeface="+mn-ea"/>
            </a:endParaRPr>
          </a:p>
        </p:txBody>
      </p:sp>
    </p:spTree>
    <p:extLst>
      <p:ext uri="{BB962C8B-B14F-4D97-AF65-F5344CB8AC3E}">
        <p14:creationId xmlns:p14="http://schemas.microsoft.com/office/powerpoint/2010/main" val="749777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3950-5D9D-9435-3F0A-3181222396FA}"/>
              </a:ext>
            </a:extLst>
          </p:cNvPr>
          <p:cNvSpPr>
            <a:spLocks noGrp="1"/>
          </p:cNvSpPr>
          <p:nvPr>
            <p:ph type="title"/>
          </p:nvPr>
        </p:nvSpPr>
        <p:spPr/>
        <p:txBody>
          <a:bodyPr/>
          <a:lstStyle/>
          <a:p>
            <a:r>
              <a:rPr lang="en-US" altLang="en-US" sz="3200" dirty="0"/>
              <a:t>Introduction</a:t>
            </a:r>
            <a:endParaRPr lang="en-US" sz="3200" dirty="0"/>
          </a:p>
        </p:txBody>
      </p:sp>
      <p:sp>
        <p:nvSpPr>
          <p:cNvPr id="3" name="Content Placeholder 2">
            <a:extLst>
              <a:ext uri="{FF2B5EF4-FFF2-40B4-BE49-F238E27FC236}">
                <a16:creationId xmlns:a16="http://schemas.microsoft.com/office/drawing/2014/main" id="{4F4EA4C7-1040-271F-753E-07198CBF153D}"/>
              </a:ext>
            </a:extLst>
          </p:cNvPr>
          <p:cNvSpPr>
            <a:spLocks noGrp="1"/>
          </p:cNvSpPr>
          <p:nvPr>
            <p:ph idx="1"/>
          </p:nvPr>
        </p:nvSpPr>
        <p:spPr/>
        <p:txBody>
          <a:bodyPr/>
          <a:lstStyle/>
          <a:p>
            <a:endParaRPr lang="en-US" altLang="en-US" sz="2400" dirty="0"/>
          </a:p>
          <a:p>
            <a:r>
              <a:rPr lang="en-US" altLang="en-US" sz="2400" dirty="0"/>
              <a:t>Euthyphro: The victim was a dependent of mine, and when we were farming in Naxos he was a servant of ours. He killed one of our household slaves in drunken anger, so my father bound him hand and foot and threw him in a ditch, then sent a man here to inquire from the priest what should be done. During that time he gave no thought or care to the bound man, as being a killer, and it was no matter if he died, which he did. Hunger and cold and his bonds caused his death before the messenger came back from the seer.  (4c-d)</a:t>
            </a:r>
            <a:endParaRPr lang="en-US" sz="2400" dirty="0"/>
          </a:p>
        </p:txBody>
      </p:sp>
      <p:sp>
        <p:nvSpPr>
          <p:cNvPr id="4" name="Slide Number Placeholder 3">
            <a:extLst>
              <a:ext uri="{FF2B5EF4-FFF2-40B4-BE49-F238E27FC236}">
                <a16:creationId xmlns:a16="http://schemas.microsoft.com/office/drawing/2014/main" id="{E2161AC4-2009-C8F9-99F8-73F70E6A11EF}"/>
              </a:ext>
            </a:extLst>
          </p:cNvPr>
          <p:cNvSpPr>
            <a:spLocks noGrp="1"/>
          </p:cNvSpPr>
          <p:nvPr>
            <p:ph type="sldNum" sz="quarter" idx="12"/>
          </p:nvPr>
        </p:nvSpPr>
        <p:spPr/>
        <p:txBody>
          <a:bodyPr/>
          <a:lstStyle/>
          <a:p>
            <a:fld id="{C3F0E836-8764-B54F-9FA1-D006CBBF892E}" type="slidenum">
              <a:rPr lang="en-US" altLang="en-US" smtClean="0"/>
              <a:pPr/>
              <a:t>17</a:t>
            </a:fld>
            <a:endParaRPr lang="en-US" altLang="en-US"/>
          </a:p>
        </p:txBody>
      </p:sp>
    </p:spTree>
    <p:extLst>
      <p:ext uri="{BB962C8B-B14F-4D97-AF65-F5344CB8AC3E}">
        <p14:creationId xmlns:p14="http://schemas.microsoft.com/office/powerpoint/2010/main" val="1505072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3950-5D9D-9435-3F0A-3181222396FA}"/>
              </a:ext>
            </a:extLst>
          </p:cNvPr>
          <p:cNvSpPr>
            <a:spLocks noGrp="1"/>
          </p:cNvSpPr>
          <p:nvPr>
            <p:ph type="title"/>
          </p:nvPr>
        </p:nvSpPr>
        <p:spPr/>
        <p:txBody>
          <a:bodyPr/>
          <a:lstStyle/>
          <a:p>
            <a:r>
              <a:rPr lang="en-US" altLang="en-US" sz="3200" dirty="0"/>
              <a:t>Introduction</a:t>
            </a:r>
            <a:endParaRPr lang="en-US" sz="3200" dirty="0"/>
          </a:p>
        </p:txBody>
      </p:sp>
      <p:sp>
        <p:nvSpPr>
          <p:cNvPr id="3" name="Content Placeholder 2">
            <a:extLst>
              <a:ext uri="{FF2B5EF4-FFF2-40B4-BE49-F238E27FC236}">
                <a16:creationId xmlns:a16="http://schemas.microsoft.com/office/drawing/2014/main" id="{4F4EA4C7-1040-271F-753E-07198CBF153D}"/>
              </a:ext>
            </a:extLst>
          </p:cNvPr>
          <p:cNvSpPr>
            <a:spLocks noGrp="1"/>
          </p:cNvSpPr>
          <p:nvPr>
            <p:ph idx="1"/>
          </p:nvPr>
        </p:nvSpPr>
        <p:spPr/>
        <p:txBody>
          <a:bodyPr/>
          <a:lstStyle/>
          <a:p>
            <a:endParaRPr lang="en-US" altLang="en-US" sz="2400" dirty="0"/>
          </a:p>
          <a:p>
            <a:endParaRPr lang="en-US" altLang="en-US" sz="2400" dirty="0"/>
          </a:p>
          <a:p>
            <a:r>
              <a:rPr lang="en-US" sz="2400" dirty="0"/>
              <a:t>By standards of the time, it is not clear that the father did anything wrong. </a:t>
            </a:r>
          </a:p>
          <a:p>
            <a:endParaRPr lang="en-US" sz="2400" dirty="0"/>
          </a:p>
          <a:p>
            <a:r>
              <a:rPr lang="en-US" altLang="en-US" sz="2400" dirty="0"/>
              <a:t>Socrates (and Plato) think that prosecuting your own father for murder is morally complex. </a:t>
            </a:r>
            <a:endParaRPr lang="en-US" sz="2400" dirty="0"/>
          </a:p>
          <a:p>
            <a:endParaRPr lang="en-US" sz="2400" dirty="0"/>
          </a:p>
          <a:p>
            <a:r>
              <a:rPr lang="en-US" sz="2400" dirty="0"/>
              <a:t>It is not clear that it is appropriate for a son to prosecute his father. </a:t>
            </a:r>
            <a:endParaRPr lang="en-US" dirty="0"/>
          </a:p>
        </p:txBody>
      </p:sp>
      <p:sp>
        <p:nvSpPr>
          <p:cNvPr id="4" name="Slide Number Placeholder 3">
            <a:extLst>
              <a:ext uri="{FF2B5EF4-FFF2-40B4-BE49-F238E27FC236}">
                <a16:creationId xmlns:a16="http://schemas.microsoft.com/office/drawing/2014/main" id="{E2161AC4-2009-C8F9-99F8-73F70E6A11EF}"/>
              </a:ext>
            </a:extLst>
          </p:cNvPr>
          <p:cNvSpPr>
            <a:spLocks noGrp="1"/>
          </p:cNvSpPr>
          <p:nvPr>
            <p:ph type="sldNum" sz="quarter" idx="12"/>
          </p:nvPr>
        </p:nvSpPr>
        <p:spPr/>
        <p:txBody>
          <a:bodyPr/>
          <a:lstStyle/>
          <a:p>
            <a:fld id="{C3F0E836-8764-B54F-9FA1-D006CBBF892E}" type="slidenum">
              <a:rPr lang="en-US" altLang="en-US" smtClean="0"/>
              <a:pPr/>
              <a:t>18</a:t>
            </a:fld>
            <a:endParaRPr lang="en-US" altLang="en-US"/>
          </a:p>
        </p:txBody>
      </p:sp>
    </p:spTree>
    <p:extLst>
      <p:ext uri="{BB962C8B-B14F-4D97-AF65-F5344CB8AC3E}">
        <p14:creationId xmlns:p14="http://schemas.microsoft.com/office/powerpoint/2010/main" val="235168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3950-5D9D-9435-3F0A-3181222396FA}"/>
              </a:ext>
            </a:extLst>
          </p:cNvPr>
          <p:cNvSpPr>
            <a:spLocks noGrp="1"/>
          </p:cNvSpPr>
          <p:nvPr>
            <p:ph type="title"/>
          </p:nvPr>
        </p:nvSpPr>
        <p:spPr/>
        <p:txBody>
          <a:bodyPr/>
          <a:lstStyle/>
          <a:p>
            <a:r>
              <a:rPr lang="en-US" altLang="en-US" sz="3200" dirty="0"/>
              <a:t>Introduction</a:t>
            </a:r>
            <a:endParaRPr lang="en-US" sz="3200" dirty="0"/>
          </a:p>
        </p:txBody>
      </p:sp>
      <p:sp>
        <p:nvSpPr>
          <p:cNvPr id="3" name="Content Placeholder 2">
            <a:extLst>
              <a:ext uri="{FF2B5EF4-FFF2-40B4-BE49-F238E27FC236}">
                <a16:creationId xmlns:a16="http://schemas.microsoft.com/office/drawing/2014/main" id="{4F4EA4C7-1040-271F-753E-07198CBF153D}"/>
              </a:ext>
            </a:extLst>
          </p:cNvPr>
          <p:cNvSpPr>
            <a:spLocks noGrp="1"/>
          </p:cNvSpPr>
          <p:nvPr>
            <p:ph idx="1"/>
          </p:nvPr>
        </p:nvSpPr>
        <p:spPr/>
        <p:txBody>
          <a:bodyPr/>
          <a:lstStyle/>
          <a:p>
            <a:endParaRPr lang="en-US" altLang="en-US" sz="2400" dirty="0"/>
          </a:p>
          <a:p>
            <a:r>
              <a:rPr lang="en-US" altLang="en-US" sz="2400" dirty="0"/>
              <a:t>Socrates suggests that if Euthyphro is so certain, he must have a deep and exact knowledge of piety.</a:t>
            </a:r>
          </a:p>
          <a:p>
            <a:endParaRPr lang="en-US" altLang="en-US" sz="2400" dirty="0"/>
          </a:p>
          <a:p>
            <a:r>
              <a:rPr lang="en-US" sz="2400" dirty="0"/>
              <a:t>Socrates therefore asks him to explain what piety and impiety are. </a:t>
            </a:r>
          </a:p>
          <a:p>
            <a:endParaRPr lang="en-US" sz="2400" dirty="0"/>
          </a:p>
          <a:p>
            <a:r>
              <a:rPr lang="en-US" sz="2400" dirty="0"/>
              <a:t>In the dialogue, a number of different accounts of piety are offered by Euthyphro and examined by Socrates. </a:t>
            </a:r>
            <a:endParaRPr lang="en-US" dirty="0"/>
          </a:p>
        </p:txBody>
      </p:sp>
      <p:sp>
        <p:nvSpPr>
          <p:cNvPr id="4" name="Slide Number Placeholder 3">
            <a:extLst>
              <a:ext uri="{FF2B5EF4-FFF2-40B4-BE49-F238E27FC236}">
                <a16:creationId xmlns:a16="http://schemas.microsoft.com/office/drawing/2014/main" id="{E2161AC4-2009-C8F9-99F8-73F70E6A11EF}"/>
              </a:ext>
            </a:extLst>
          </p:cNvPr>
          <p:cNvSpPr>
            <a:spLocks noGrp="1"/>
          </p:cNvSpPr>
          <p:nvPr>
            <p:ph type="sldNum" sz="quarter" idx="12"/>
          </p:nvPr>
        </p:nvSpPr>
        <p:spPr/>
        <p:txBody>
          <a:bodyPr/>
          <a:lstStyle/>
          <a:p>
            <a:fld id="{C3F0E836-8764-B54F-9FA1-D006CBBF892E}" type="slidenum">
              <a:rPr lang="en-US" altLang="en-US" smtClean="0"/>
              <a:pPr/>
              <a:t>19</a:t>
            </a:fld>
            <a:endParaRPr lang="en-US" altLang="en-US"/>
          </a:p>
        </p:txBody>
      </p:sp>
    </p:spTree>
    <p:extLst>
      <p:ext uri="{BB962C8B-B14F-4D97-AF65-F5344CB8AC3E}">
        <p14:creationId xmlns:p14="http://schemas.microsoft.com/office/powerpoint/2010/main" val="323899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Saints, Heretics, and Atheists</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endParaRPr lang="en-US" sz="2400" dirty="0"/>
          </a:p>
          <a:p>
            <a:endParaRPr lang="en-US" sz="2400" dirty="0"/>
          </a:p>
          <a:p>
            <a:endParaRPr lang="en-US" sz="2400" dirty="0"/>
          </a:p>
          <a:p>
            <a:r>
              <a:rPr lang="en-US" sz="2400" dirty="0"/>
              <a:t>Welcome to Phil 31/E-101: Saints, Heretics and Atheists! </a:t>
            </a:r>
          </a:p>
          <a:p>
            <a:endParaRPr lang="en-US" sz="2400" dirty="0"/>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2</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102397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Examples of Piety</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20</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2285181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7FC4878-64B2-A3FB-780D-7D58A941A784}"/>
              </a:ext>
            </a:extLst>
          </p:cNvPr>
          <p:cNvSpPr>
            <a:spLocks noGrp="1" noChangeArrowheads="1"/>
          </p:cNvSpPr>
          <p:nvPr>
            <p:ph type="title"/>
          </p:nvPr>
        </p:nvSpPr>
        <p:spPr/>
        <p:txBody>
          <a:bodyPr vert="horz" lIns="91440" tIns="45720" rIns="91440" bIns="45720" rtlCol="0" anchor="ctr">
            <a:normAutofit/>
          </a:bodyPr>
          <a:lstStyle/>
          <a:p>
            <a:pPr defTabSz="914400" eaLnBrk="1" hangingPunct="1"/>
            <a:r>
              <a:rPr lang="en-US" altLang="en-US" sz="3200" dirty="0"/>
              <a:t>Examples of Piety</a:t>
            </a:r>
          </a:p>
        </p:txBody>
      </p:sp>
      <p:sp>
        <p:nvSpPr>
          <p:cNvPr id="16387" name="Rectangle 5">
            <a:extLst>
              <a:ext uri="{FF2B5EF4-FFF2-40B4-BE49-F238E27FC236}">
                <a16:creationId xmlns:a16="http://schemas.microsoft.com/office/drawing/2014/main" id="{2E8AA396-252A-FE5D-F6D8-086B5113C471}"/>
              </a:ext>
            </a:extLst>
          </p:cNvPr>
          <p:cNvSpPr>
            <a:spLocks noGrp="1" noChangeArrowheads="1"/>
          </p:cNvSpPr>
          <p:nvPr>
            <p:ph idx="1"/>
          </p:nvPr>
        </p:nvSpPr>
        <p:spPr/>
        <p:txBody>
          <a:bodyPr vert="horz" lIns="91440" tIns="45720" rIns="91440" bIns="45720" rtlCol="0">
            <a:normAutofit/>
          </a:bodyPr>
          <a:lstStyle/>
          <a:p>
            <a:pPr indent="-228600" defTabSz="914400" eaLnBrk="1" hangingPunct="1"/>
            <a:endParaRPr lang="en-US" altLang="en-US" sz="2400" dirty="0"/>
          </a:p>
          <a:p>
            <a:pPr indent="-228600" defTabSz="914400" eaLnBrk="1" hangingPunct="1"/>
            <a:r>
              <a:rPr lang="en-US" altLang="en-US" sz="2400" dirty="0"/>
              <a:t>Euthyphro begins by suggesting that pious and impious things should simply be identified with the sorts of things that he and the gods do and refrain from doing. </a:t>
            </a:r>
          </a:p>
          <a:p>
            <a:pPr indent="-228600" defTabSz="914400" eaLnBrk="1" hangingPunct="1"/>
            <a:endParaRPr lang="en-US" altLang="en-US" sz="2400" dirty="0"/>
          </a:p>
          <a:p>
            <a:pPr indent="-228600" defTabSz="914400" eaLnBrk="1" hangingPunct="1"/>
            <a:r>
              <a:rPr lang="en-US" altLang="en-US" sz="2400" dirty="0"/>
              <a:t>Socrates is characteristically unsatisfied; he was hoping for an account, definition, or </a:t>
            </a:r>
            <a:r>
              <a:rPr lang="en-US" altLang="en-US" sz="2400" i="1" dirty="0"/>
              <a:t>logos</a:t>
            </a:r>
            <a:r>
              <a:rPr lang="en-US" altLang="en-US" sz="2400" dirty="0"/>
              <a:t> of piety, not just examples.  </a:t>
            </a:r>
          </a:p>
          <a:p>
            <a:pPr indent="-228600" defTabSz="914400" eaLnBrk="1" hangingPunct="1"/>
            <a:endParaRPr lang="en-US" altLang="en-US" sz="2400" dirty="0"/>
          </a:p>
        </p:txBody>
      </p:sp>
      <p:sp>
        <p:nvSpPr>
          <p:cNvPr id="16388" name="Slide Number Placeholder 1">
            <a:extLst>
              <a:ext uri="{FF2B5EF4-FFF2-40B4-BE49-F238E27FC236}">
                <a16:creationId xmlns:a16="http://schemas.microsoft.com/office/drawing/2014/main" id="{0ACBED94-1BF6-B8AB-4459-EE65B3D4CAB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620FC1A-700E-CF41-985E-71BBA6F3A428}" type="slidenum">
              <a:rPr lang="en-US" altLang="en-US" sz="1200">
                <a:solidFill>
                  <a:srgbClr val="FFFFFF"/>
                </a:solidFill>
                <a:latin typeface="Calibri" panose="020F0502020204030204"/>
                <a:ea typeface="+mn-ea"/>
              </a:rPr>
              <a:pPr fontAlgn="auto">
                <a:spcBef>
                  <a:spcPts val="0"/>
                </a:spcBef>
                <a:spcAft>
                  <a:spcPts val="600"/>
                </a:spcAft>
                <a:defRPr/>
              </a:pPr>
              <a:t>21</a:t>
            </a:fld>
            <a:endParaRPr lang="en-US" altLang="en-US" sz="1200">
              <a:solidFill>
                <a:srgbClr val="FFFFFF"/>
              </a:solidFill>
              <a:latin typeface="Calibri" panose="020F0502020204030204"/>
              <a:ea typeface="+mn-ea"/>
            </a:endParaRPr>
          </a:p>
        </p:txBody>
      </p:sp>
    </p:spTree>
    <p:extLst>
      <p:ext uri="{BB962C8B-B14F-4D97-AF65-F5344CB8AC3E}">
        <p14:creationId xmlns:p14="http://schemas.microsoft.com/office/powerpoint/2010/main" val="1364977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7FC4878-64B2-A3FB-780D-7D58A941A784}"/>
              </a:ext>
            </a:extLst>
          </p:cNvPr>
          <p:cNvSpPr>
            <a:spLocks noGrp="1" noChangeArrowheads="1"/>
          </p:cNvSpPr>
          <p:nvPr>
            <p:ph type="title"/>
          </p:nvPr>
        </p:nvSpPr>
        <p:spPr/>
        <p:txBody>
          <a:bodyPr vert="horz" lIns="91440" tIns="45720" rIns="91440" bIns="45720" rtlCol="0" anchor="ctr">
            <a:normAutofit/>
          </a:bodyPr>
          <a:lstStyle/>
          <a:p>
            <a:pPr defTabSz="914400" eaLnBrk="1" hangingPunct="1"/>
            <a:r>
              <a:rPr lang="en-US" altLang="en-US" sz="3200" dirty="0"/>
              <a:t>Examples of Piety</a:t>
            </a:r>
          </a:p>
        </p:txBody>
      </p:sp>
      <p:sp>
        <p:nvSpPr>
          <p:cNvPr id="16387" name="Rectangle 5">
            <a:extLst>
              <a:ext uri="{FF2B5EF4-FFF2-40B4-BE49-F238E27FC236}">
                <a16:creationId xmlns:a16="http://schemas.microsoft.com/office/drawing/2014/main" id="{2E8AA396-252A-FE5D-F6D8-086B5113C471}"/>
              </a:ext>
            </a:extLst>
          </p:cNvPr>
          <p:cNvSpPr>
            <a:spLocks noGrp="1" noChangeArrowheads="1"/>
          </p:cNvSpPr>
          <p:nvPr>
            <p:ph idx="1"/>
          </p:nvPr>
        </p:nvSpPr>
        <p:spPr/>
        <p:txBody>
          <a:bodyPr vert="horz" lIns="91440" tIns="45720" rIns="91440" bIns="45720" rtlCol="0">
            <a:normAutofit/>
          </a:bodyPr>
          <a:lstStyle/>
          <a:p>
            <a:pPr indent="-228600" defTabSz="914400" eaLnBrk="1" hangingPunct="1"/>
            <a:endParaRPr lang="en-US" altLang="en-US" sz="2200" dirty="0"/>
          </a:p>
          <a:p>
            <a:pPr eaLnBrk="1" hangingPunct="1">
              <a:lnSpc>
                <a:spcPct val="70000"/>
              </a:lnSpc>
            </a:pPr>
            <a:r>
              <a:rPr lang="en-US" altLang="en-US" sz="2200" dirty="0"/>
              <a:t>Socrates: Remember that I did not ask you to give me two or three examples of piety, but to explain the general idea which makes all pious things to be pious. Do you not remember that there was one idea that made the impious impious, and the pious pious</a:t>
            </a:r>
            <a:endParaRPr lang="en-US" altLang="ja-JP" sz="2200" dirty="0"/>
          </a:p>
          <a:p>
            <a:pPr eaLnBrk="1" hangingPunct="1">
              <a:lnSpc>
                <a:spcPct val="70000"/>
              </a:lnSpc>
            </a:pPr>
            <a:endParaRPr lang="en-US" altLang="ja-JP" sz="2200" dirty="0"/>
          </a:p>
          <a:p>
            <a:pPr eaLnBrk="1" hangingPunct="1">
              <a:lnSpc>
                <a:spcPct val="70000"/>
              </a:lnSpc>
            </a:pPr>
            <a:r>
              <a:rPr lang="en-US" altLang="en-US" sz="2200" dirty="0"/>
              <a:t>Euthyphro: I do.</a:t>
            </a:r>
          </a:p>
          <a:p>
            <a:pPr eaLnBrk="1" hangingPunct="1">
              <a:lnSpc>
                <a:spcPct val="70000"/>
              </a:lnSpc>
            </a:pPr>
            <a:endParaRPr lang="en-US" altLang="en-US" sz="2200" dirty="0"/>
          </a:p>
          <a:p>
            <a:pPr eaLnBrk="1" hangingPunct="1">
              <a:lnSpc>
                <a:spcPct val="70000"/>
              </a:lnSpc>
            </a:pPr>
            <a:r>
              <a:rPr lang="en-US" altLang="en-US" sz="2200" dirty="0"/>
              <a:t>Socrates: Tell me what is the nature of that idea … a standard … by which I may measure actions … and then I shall be able to say that such and such an action is pious, such another impious.</a:t>
            </a:r>
            <a:r>
              <a:rPr lang="en-US" altLang="ja-JP" sz="2200" dirty="0"/>
              <a:t> (6d) </a:t>
            </a:r>
            <a:endParaRPr lang="en-US" altLang="en-US" sz="2200" dirty="0"/>
          </a:p>
          <a:p>
            <a:pPr indent="-228600" defTabSz="914400" eaLnBrk="1" hangingPunct="1"/>
            <a:endParaRPr lang="en-US" altLang="en-US" sz="2200" dirty="0"/>
          </a:p>
        </p:txBody>
      </p:sp>
      <p:sp>
        <p:nvSpPr>
          <p:cNvPr id="16388" name="Slide Number Placeholder 1">
            <a:extLst>
              <a:ext uri="{FF2B5EF4-FFF2-40B4-BE49-F238E27FC236}">
                <a16:creationId xmlns:a16="http://schemas.microsoft.com/office/drawing/2014/main" id="{0ACBED94-1BF6-B8AB-4459-EE65B3D4CAB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620FC1A-700E-CF41-985E-71BBA6F3A428}" type="slidenum">
              <a:rPr lang="en-US" altLang="en-US" sz="1200">
                <a:solidFill>
                  <a:srgbClr val="FFFFFF"/>
                </a:solidFill>
                <a:latin typeface="Calibri" panose="020F0502020204030204"/>
                <a:ea typeface="+mn-ea"/>
              </a:rPr>
              <a:pPr fontAlgn="auto">
                <a:spcBef>
                  <a:spcPts val="0"/>
                </a:spcBef>
                <a:spcAft>
                  <a:spcPts val="600"/>
                </a:spcAft>
                <a:defRPr/>
              </a:pPr>
              <a:t>22</a:t>
            </a:fld>
            <a:endParaRPr lang="en-US" altLang="en-US" sz="1200">
              <a:solidFill>
                <a:srgbClr val="FFFFFF"/>
              </a:solidFill>
              <a:latin typeface="Calibri" panose="020F0502020204030204"/>
              <a:ea typeface="+mn-ea"/>
            </a:endParaRPr>
          </a:p>
        </p:txBody>
      </p:sp>
    </p:spTree>
    <p:extLst>
      <p:ext uri="{BB962C8B-B14F-4D97-AF65-F5344CB8AC3E}">
        <p14:creationId xmlns:p14="http://schemas.microsoft.com/office/powerpoint/2010/main" val="1881059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7FC4878-64B2-A3FB-780D-7D58A941A784}"/>
              </a:ext>
            </a:extLst>
          </p:cNvPr>
          <p:cNvSpPr>
            <a:spLocks noGrp="1" noChangeArrowheads="1"/>
          </p:cNvSpPr>
          <p:nvPr>
            <p:ph type="title"/>
          </p:nvPr>
        </p:nvSpPr>
        <p:spPr/>
        <p:txBody>
          <a:bodyPr vert="horz" lIns="91440" tIns="45720" rIns="91440" bIns="45720" rtlCol="0" anchor="ctr">
            <a:normAutofit/>
          </a:bodyPr>
          <a:lstStyle/>
          <a:p>
            <a:pPr defTabSz="914400" eaLnBrk="1" hangingPunct="1"/>
            <a:r>
              <a:rPr lang="en-US" altLang="en-US" sz="3200" dirty="0"/>
              <a:t>Examples of Piety</a:t>
            </a:r>
          </a:p>
        </p:txBody>
      </p:sp>
      <p:sp>
        <p:nvSpPr>
          <p:cNvPr id="16387" name="Rectangle 5">
            <a:extLst>
              <a:ext uri="{FF2B5EF4-FFF2-40B4-BE49-F238E27FC236}">
                <a16:creationId xmlns:a16="http://schemas.microsoft.com/office/drawing/2014/main" id="{2E8AA396-252A-FE5D-F6D8-086B5113C471}"/>
              </a:ext>
            </a:extLst>
          </p:cNvPr>
          <p:cNvSpPr>
            <a:spLocks noGrp="1" noChangeArrowheads="1"/>
          </p:cNvSpPr>
          <p:nvPr>
            <p:ph idx="1"/>
          </p:nvPr>
        </p:nvSpPr>
        <p:spPr/>
        <p:txBody>
          <a:bodyPr vert="horz" lIns="91440" tIns="45720" rIns="91440" bIns="45720" rtlCol="0">
            <a:normAutofit/>
          </a:bodyPr>
          <a:lstStyle/>
          <a:p>
            <a:pPr indent="-228600" defTabSz="914400" eaLnBrk="1" hangingPunct="1"/>
            <a:endParaRPr lang="en-US" altLang="en-US" sz="2400" dirty="0"/>
          </a:p>
          <a:p>
            <a:pPr eaLnBrk="1" hangingPunct="1">
              <a:lnSpc>
                <a:spcPct val="70000"/>
              </a:lnSpc>
            </a:pPr>
            <a:r>
              <a:rPr lang="en-US" altLang="en-US" sz="2400" b="1" dirty="0"/>
              <a:t>Any thoughts? </a:t>
            </a:r>
          </a:p>
          <a:p>
            <a:pPr eaLnBrk="1" hangingPunct="1">
              <a:lnSpc>
                <a:spcPct val="70000"/>
              </a:lnSpc>
            </a:pPr>
            <a:endParaRPr lang="en-US" altLang="en-US" sz="2400" dirty="0"/>
          </a:p>
          <a:p>
            <a:pPr eaLnBrk="1" hangingPunct="1">
              <a:lnSpc>
                <a:spcPct val="70000"/>
              </a:lnSpc>
            </a:pPr>
            <a:r>
              <a:rPr lang="en-US" altLang="en-US" sz="2400" dirty="0"/>
              <a:t>A small point: </a:t>
            </a:r>
          </a:p>
          <a:p>
            <a:pPr eaLnBrk="1" hangingPunct="1">
              <a:lnSpc>
                <a:spcPct val="70000"/>
              </a:lnSpc>
            </a:pPr>
            <a:endParaRPr lang="en-US" altLang="en-US" sz="2400" dirty="0"/>
          </a:p>
          <a:p>
            <a:pPr eaLnBrk="1" hangingPunct="1">
              <a:lnSpc>
                <a:spcPct val="70000"/>
              </a:lnSpc>
            </a:pPr>
            <a:r>
              <a:rPr lang="en-US" altLang="en-US" sz="2400" dirty="0"/>
              <a:t>One could challenge Socrates’s demand (consider, for example, games).</a:t>
            </a:r>
          </a:p>
          <a:p>
            <a:pPr eaLnBrk="1" hangingPunct="1">
              <a:lnSpc>
                <a:spcPct val="70000"/>
              </a:lnSpc>
            </a:pPr>
            <a:endParaRPr lang="en-US" altLang="en-US" sz="2400" dirty="0"/>
          </a:p>
          <a:p>
            <a:pPr eaLnBrk="1" hangingPunct="1">
              <a:lnSpc>
                <a:spcPct val="70000"/>
              </a:lnSpc>
            </a:pPr>
            <a:r>
              <a:rPr lang="en-US" altLang="en-US" sz="2400" dirty="0"/>
              <a:t>Nonetheless, Euthyphro’s extreme confidence might suggest that he thinks there are clear and unambiguous criteria separating the pious from the impious. </a:t>
            </a:r>
          </a:p>
          <a:p>
            <a:pPr indent="-228600" defTabSz="914400" eaLnBrk="1" hangingPunct="1"/>
            <a:endParaRPr lang="en-US" altLang="en-US" sz="2400" dirty="0"/>
          </a:p>
        </p:txBody>
      </p:sp>
      <p:sp>
        <p:nvSpPr>
          <p:cNvPr id="16388" name="Slide Number Placeholder 1">
            <a:extLst>
              <a:ext uri="{FF2B5EF4-FFF2-40B4-BE49-F238E27FC236}">
                <a16:creationId xmlns:a16="http://schemas.microsoft.com/office/drawing/2014/main" id="{0ACBED94-1BF6-B8AB-4459-EE65B3D4CABD}"/>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620FC1A-700E-CF41-985E-71BBA6F3A428}" type="slidenum">
              <a:rPr lang="en-US" altLang="en-US" sz="1200">
                <a:solidFill>
                  <a:srgbClr val="FFFFFF"/>
                </a:solidFill>
                <a:latin typeface="Calibri" panose="020F0502020204030204"/>
                <a:ea typeface="+mn-ea"/>
              </a:rPr>
              <a:pPr fontAlgn="auto">
                <a:spcBef>
                  <a:spcPts val="0"/>
                </a:spcBef>
                <a:spcAft>
                  <a:spcPts val="600"/>
                </a:spcAft>
                <a:defRPr/>
              </a:pPr>
              <a:t>23</a:t>
            </a:fld>
            <a:endParaRPr lang="en-US" altLang="en-US" sz="1200">
              <a:solidFill>
                <a:srgbClr val="FFFFFF"/>
              </a:solidFill>
              <a:latin typeface="Calibri" panose="020F0502020204030204"/>
              <a:ea typeface="+mn-ea"/>
            </a:endParaRPr>
          </a:p>
        </p:txBody>
      </p:sp>
    </p:spTree>
    <p:extLst>
      <p:ext uri="{BB962C8B-B14F-4D97-AF65-F5344CB8AC3E}">
        <p14:creationId xmlns:p14="http://schemas.microsoft.com/office/powerpoint/2010/main" val="3986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What Is Dear to the Gods</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24</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2055605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Is Dear to the Gods</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eaLnBrk="1" hangingPunct="1"/>
            <a:endParaRPr lang="en-US" altLang="en-US" sz="2600" dirty="0"/>
          </a:p>
          <a:p>
            <a:pPr eaLnBrk="1" hangingPunct="1"/>
            <a:r>
              <a:rPr lang="en-US" altLang="en-US" sz="2600" dirty="0"/>
              <a:t>Euthyphro: Well then, what is dear to the gods is pious, what is not is impious. (7a) </a:t>
            </a:r>
          </a:p>
          <a:p>
            <a:pPr eaLnBrk="1" hangingPunct="1"/>
            <a:endParaRPr lang="en-US" altLang="en-US" sz="2600" dirty="0"/>
          </a:p>
          <a:p>
            <a:pPr eaLnBrk="1" hangingPunct="1"/>
            <a:r>
              <a:rPr lang="en-US" altLang="en-US" sz="2600" b="1" dirty="0"/>
              <a:t>Any thoughts? </a:t>
            </a:r>
          </a:p>
          <a:p>
            <a:pPr eaLnBrk="1" hangingPunct="1"/>
            <a:endParaRPr lang="en-US" altLang="en-US" sz="2600" dirty="0"/>
          </a:p>
          <a:p>
            <a:pPr eaLnBrk="1" hangingPunct="1"/>
            <a:r>
              <a:rPr lang="en-US" altLang="en-US" sz="2600" dirty="0"/>
              <a:t>Earlier, Socrates confirmed that Euthyphro believes in the Greek gods and all they do. </a:t>
            </a:r>
          </a:p>
          <a:p>
            <a:pPr eaLnBrk="1" hangingPunct="1"/>
            <a:endParaRPr lang="en-US" altLang="en-US" sz="2600" dirty="0"/>
          </a:p>
          <a:p>
            <a:pPr eaLnBrk="1" hangingPunct="1"/>
            <a:r>
              <a:rPr lang="en-US" altLang="en-US" sz="2600" dirty="0"/>
              <a:t>But this presents a difficulty: what if the gods disagree?</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25</a:t>
            </a:fld>
            <a:endParaRPr lang="en-US" altLang="en-US" sz="1200">
              <a:latin typeface="Garamond" panose="02020404030301010803" pitchFamily="18" charset="0"/>
            </a:endParaRPr>
          </a:p>
        </p:txBody>
      </p:sp>
    </p:spTree>
    <p:extLst>
      <p:ext uri="{BB962C8B-B14F-4D97-AF65-F5344CB8AC3E}">
        <p14:creationId xmlns:p14="http://schemas.microsoft.com/office/powerpoint/2010/main" val="276022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Is Dear to the Gods</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eaLnBrk="1" hangingPunct="1"/>
            <a:endParaRPr lang="en-US" altLang="en-US" sz="2600" dirty="0"/>
          </a:p>
          <a:p>
            <a:pPr eaLnBrk="1" hangingPunct="1"/>
            <a:r>
              <a:rPr lang="en-US" altLang="en-US" sz="2600" dirty="0"/>
              <a:t>Note, there is a contemporary corollary: what is pious can’t just be what religion says, because there are lots of religions and they don’t always agree. </a:t>
            </a:r>
          </a:p>
          <a:p>
            <a:pPr eaLnBrk="1" hangingPunct="1"/>
            <a:endParaRPr lang="en-US" altLang="en-US" sz="2600" dirty="0"/>
          </a:p>
          <a:p>
            <a:pPr eaLnBrk="1" hangingPunct="1"/>
            <a:r>
              <a:rPr lang="en-US" altLang="en-US" sz="2600" dirty="0"/>
              <a:t>We’ll return later to the question of religious diversity, but let’s note here three big views among believers.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26</a:t>
            </a:fld>
            <a:endParaRPr lang="en-US" altLang="en-US" sz="1200">
              <a:latin typeface="Garamond" panose="02020404030301010803" pitchFamily="18" charset="0"/>
            </a:endParaRPr>
          </a:p>
        </p:txBody>
      </p:sp>
    </p:spTree>
    <p:extLst>
      <p:ext uri="{BB962C8B-B14F-4D97-AF65-F5344CB8AC3E}">
        <p14:creationId xmlns:p14="http://schemas.microsoft.com/office/powerpoint/2010/main" val="2154320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Is Dear to the Gods</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eaLnBrk="1" hangingPunct="1"/>
            <a:endParaRPr lang="en-US" altLang="en-US" sz="2600" i="1" dirty="0"/>
          </a:p>
          <a:p>
            <a:pPr eaLnBrk="1" hangingPunct="1"/>
            <a:endParaRPr lang="en-US" altLang="en-US" sz="2600" i="1" dirty="0"/>
          </a:p>
          <a:p>
            <a:pPr eaLnBrk="1" hangingPunct="1"/>
            <a:r>
              <a:rPr lang="en-US" altLang="en-US" sz="2600" i="1" dirty="0"/>
              <a:t>Exclusivists</a:t>
            </a:r>
            <a:r>
              <a:rPr lang="en-US" altLang="en-US" sz="2600" dirty="0"/>
              <a:t> maintain that there is one correct religion, and that those who believe and act in accordance with that religion will alone enjoy its benefits and rewards.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27</a:t>
            </a:fld>
            <a:endParaRPr lang="en-US" altLang="en-US" sz="1200">
              <a:latin typeface="Garamond" panose="02020404030301010803" pitchFamily="18" charset="0"/>
            </a:endParaRPr>
          </a:p>
        </p:txBody>
      </p:sp>
    </p:spTree>
    <p:extLst>
      <p:ext uri="{BB962C8B-B14F-4D97-AF65-F5344CB8AC3E}">
        <p14:creationId xmlns:p14="http://schemas.microsoft.com/office/powerpoint/2010/main" val="64363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Is Dear to the Gods</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marL="0" indent="0" eaLnBrk="1" hangingPunct="1">
              <a:buNone/>
            </a:pPr>
            <a:endParaRPr lang="en-US" altLang="en-US" sz="2600" i="1" dirty="0"/>
          </a:p>
          <a:p>
            <a:pPr eaLnBrk="1" hangingPunct="1"/>
            <a:r>
              <a:rPr lang="en-US" altLang="en-US" sz="2600" i="1" dirty="0"/>
              <a:t>Inclusivists</a:t>
            </a:r>
            <a:r>
              <a:rPr lang="en-US" altLang="en-US" sz="2600" dirty="0"/>
              <a:t> maintain that there is one true religion, and generally one set of revealed or sacred texts, but nonetheless maintain that even those who do not share belief in the true religion may enjoy its benefits and rewards, often in large by pursuing a strictly false religion in a way that resonates with the moral dictates of the true religion (e.g. “the virtuous pagan”).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28</a:t>
            </a:fld>
            <a:endParaRPr lang="en-US" altLang="en-US" sz="1200">
              <a:latin typeface="Garamond" panose="02020404030301010803" pitchFamily="18" charset="0"/>
            </a:endParaRPr>
          </a:p>
        </p:txBody>
      </p:sp>
    </p:spTree>
    <p:extLst>
      <p:ext uri="{BB962C8B-B14F-4D97-AF65-F5344CB8AC3E}">
        <p14:creationId xmlns:p14="http://schemas.microsoft.com/office/powerpoint/2010/main" val="434043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vert="horz" lIns="91440" tIns="45720" rIns="91440" bIns="45720" rtlCol="0" anchor="b">
            <a:normAutofit/>
          </a:bodyPr>
          <a:lstStyle/>
          <a:p>
            <a:pPr defTabSz="914400" eaLnBrk="1" hangingPunct="1"/>
            <a:r>
              <a:rPr lang="en-US" altLang="en-US" sz="2800" dirty="0"/>
              <a:t>What Is Dear to the Gods</a:t>
            </a:r>
            <a:br>
              <a:rPr lang="en-US" altLang="en-US" sz="2800" dirty="0"/>
            </a:br>
            <a:br>
              <a:rPr lang="en-US" altLang="en-US" sz="2800" dirty="0"/>
            </a:br>
            <a:endParaRPr lang="en-US" altLang="en-US" sz="3100" dirty="0"/>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vert="horz" lIns="91440" tIns="45720" rIns="91440" bIns="45720" rtlCol="0">
            <a:normAutofit/>
          </a:bodyPr>
          <a:lstStyle/>
          <a:p>
            <a:pPr indent="-228600" defTabSz="914400" eaLnBrk="1" hangingPunct="1"/>
            <a:endParaRPr lang="en-US" altLang="en-US" sz="2400" dirty="0"/>
          </a:p>
          <a:p>
            <a:pPr indent="-228600" defTabSz="914400" eaLnBrk="1" hangingPunct="1"/>
            <a:endParaRPr lang="en-US" altLang="en-US" sz="2400" dirty="0"/>
          </a:p>
          <a:p>
            <a:pPr indent="-228600" defTabSz="914400" eaLnBrk="1" hangingPunct="1"/>
            <a:r>
              <a:rPr lang="en-US" altLang="en-US" sz="2400" i="1" dirty="0"/>
              <a:t>Pluralists</a:t>
            </a:r>
            <a:r>
              <a:rPr lang="en-US" altLang="en-US" sz="2400" dirty="0"/>
              <a:t> maintain that many different religions may be striving after the same truth, and that none has a complete and full grasp of the truth. </a:t>
            </a:r>
          </a:p>
          <a:p>
            <a:pPr indent="-228600" defTabSz="914400" eaLnBrk="1" hangingPunct="1"/>
            <a:endParaRPr lang="en-US" altLang="en-US" sz="2400" dirty="0"/>
          </a:p>
          <a:p>
            <a:pPr indent="-228600" defTabSz="914400" eaLnBrk="1" hangingPunct="1"/>
            <a:r>
              <a:rPr lang="en-US" altLang="en-US" sz="2400" dirty="0"/>
              <a:t>This non-relativist view is often illustrated with an elephant metaphor: different religions are touching different parts of one larger truth.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600"/>
              </a:spcAft>
              <a:defRPr/>
            </a:pPr>
            <a:fld id="{FD9E7B8E-578A-614D-BB12-D9BB583A24E6}" type="slidenum">
              <a:rPr lang="en-US" altLang="en-US" sz="1000">
                <a:solidFill>
                  <a:prstClr val="white"/>
                </a:solidFill>
                <a:latin typeface="Calibri" panose="020F0502020204030204"/>
                <a:ea typeface="+mn-ea"/>
              </a:rPr>
              <a:pPr fontAlgn="auto">
                <a:spcBef>
                  <a:spcPts val="0"/>
                </a:spcBef>
                <a:spcAft>
                  <a:spcPts val="600"/>
                </a:spcAft>
                <a:defRPr/>
              </a:pPr>
              <a:t>29</a:t>
            </a:fld>
            <a:endParaRPr lang="en-US" altLang="en-US" sz="1000">
              <a:solidFill>
                <a:prstClr val="white"/>
              </a:solidFill>
              <a:latin typeface="Calibri" panose="020F0502020204030204"/>
              <a:ea typeface="+mn-ea"/>
            </a:endParaRPr>
          </a:p>
        </p:txBody>
      </p:sp>
    </p:spTree>
    <p:extLst>
      <p:ext uri="{BB962C8B-B14F-4D97-AF65-F5344CB8AC3E}">
        <p14:creationId xmlns:p14="http://schemas.microsoft.com/office/powerpoint/2010/main" val="3704191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Saints, Heretics, and Atheists</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endParaRPr lang="en-US" sz="2400" dirty="0"/>
          </a:p>
          <a:p>
            <a:endParaRPr lang="en-US" sz="2400" dirty="0"/>
          </a:p>
          <a:p>
            <a:r>
              <a:rPr lang="en-US" sz="2400" b="1" dirty="0"/>
              <a:t>What is this course about? </a:t>
            </a:r>
          </a:p>
          <a:p>
            <a:endParaRPr lang="en-US" sz="2400" dirty="0"/>
          </a:p>
          <a:p>
            <a:r>
              <a:rPr lang="en-US" sz="2400" dirty="0"/>
              <a:t>We might say: Big Themes, Great Works, Historical Context</a:t>
            </a:r>
          </a:p>
          <a:p>
            <a:endParaRPr lang="en-US" sz="2400" dirty="0"/>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3</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903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What All Gods Love</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30</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4156109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All Gods Love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eaLnBrk="1" hangingPunct="1"/>
            <a:endParaRPr lang="en-US" altLang="en-US" sz="2400" dirty="0"/>
          </a:p>
          <a:p>
            <a:pPr eaLnBrk="1" hangingPunct="1"/>
            <a:r>
              <a:rPr lang="en-US" altLang="en-US" sz="2400" dirty="0"/>
              <a:t>After some prompting, Euthyphro settles on a third definition: </a:t>
            </a:r>
            <a:r>
              <a:rPr lang="en-US" sz="2400" dirty="0">
                <a:effectLst/>
                <a:ea typeface="Times New Roman" panose="02020603050405020304" pitchFamily="18" charset="0"/>
                <a:cs typeface="Times New Roman" panose="02020603050405020304" pitchFamily="18" charset="0"/>
              </a:rPr>
              <a:t>"the pious is what all the gods love, and the opposite, what all the gods hate, is the impious" (9e). </a:t>
            </a:r>
          </a:p>
          <a:p>
            <a:pPr eaLnBrk="1" hangingPunct="1"/>
            <a:endParaRPr lang="en-US" altLang="en-US" sz="2400" dirty="0">
              <a:cs typeface="Times New Roman" panose="02020603050405020304" pitchFamily="18" charset="0"/>
            </a:endParaRPr>
          </a:p>
          <a:p>
            <a:pPr eaLnBrk="1" hangingPunct="1"/>
            <a:r>
              <a:rPr lang="en-US" altLang="en-US" sz="2400" b="1" dirty="0">
                <a:cs typeface="Times New Roman" panose="02020603050405020304" pitchFamily="18" charset="0"/>
              </a:rPr>
              <a:t>How is that different? </a:t>
            </a:r>
            <a:endParaRPr lang="en-US" altLang="en-US" sz="2400" b="1" dirty="0"/>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31</a:t>
            </a:fld>
            <a:endParaRPr lang="en-US" altLang="en-US" sz="1200">
              <a:latin typeface="Garamond" panose="02020404030301010803" pitchFamily="18" charset="0"/>
            </a:endParaRPr>
          </a:p>
        </p:txBody>
      </p:sp>
    </p:spTree>
    <p:extLst>
      <p:ext uri="{BB962C8B-B14F-4D97-AF65-F5344CB8AC3E}">
        <p14:creationId xmlns:p14="http://schemas.microsoft.com/office/powerpoint/2010/main" val="25647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All Gods Love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eaLnBrk="1" hangingPunct="1"/>
            <a:r>
              <a:rPr lang="en-US" altLang="en-US" sz="2400" dirty="0"/>
              <a:t>Euthyphro’s third attempt directly responds to the previous objection: piety concerns only those things that all religions agree upon. </a:t>
            </a:r>
          </a:p>
          <a:p>
            <a:pPr eaLnBrk="1" hangingPunct="1"/>
            <a:endParaRPr lang="en-US" altLang="en-US" sz="2400" dirty="0"/>
          </a:p>
          <a:p>
            <a:pPr eaLnBrk="1" hangingPunct="1"/>
            <a:r>
              <a:rPr lang="en-US" altLang="en-US" sz="2400" dirty="0"/>
              <a:t>An intuitive move: you might think that what religions disagree about is less important than what the agree about. </a:t>
            </a:r>
          </a:p>
          <a:p>
            <a:pPr eaLnBrk="1" hangingPunct="1"/>
            <a:endParaRPr lang="en-US" altLang="en-US" sz="2400" dirty="0"/>
          </a:p>
          <a:p>
            <a:pPr eaLnBrk="1" hangingPunct="1"/>
            <a:r>
              <a:rPr lang="en-US" altLang="en-US" sz="2400" dirty="0"/>
              <a:t>This is the view behind the idea of “core religious values”.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32</a:t>
            </a:fld>
            <a:endParaRPr lang="en-US" altLang="en-US" sz="1200">
              <a:latin typeface="Garamond" panose="02020404030301010803" pitchFamily="18" charset="0"/>
            </a:endParaRPr>
          </a:p>
        </p:txBody>
      </p:sp>
    </p:spTree>
    <p:extLst>
      <p:ext uri="{BB962C8B-B14F-4D97-AF65-F5344CB8AC3E}">
        <p14:creationId xmlns:p14="http://schemas.microsoft.com/office/powerpoint/2010/main" val="1312664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All Gods Love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eaLnBrk="1" hangingPunct="1"/>
            <a:endParaRPr lang="en-US" altLang="en-US" sz="2400" dirty="0"/>
          </a:p>
          <a:p>
            <a:pPr eaLnBrk="1" hangingPunct="1"/>
            <a:r>
              <a:rPr lang="en-US" altLang="en-US" sz="2400" dirty="0"/>
              <a:t>It is at this point that Socrates raises the most famous objection of the entire dialogue:  </a:t>
            </a:r>
          </a:p>
          <a:p>
            <a:pPr eaLnBrk="1" hangingPunct="1"/>
            <a:endParaRPr lang="en-US" altLang="en-US" sz="2400" dirty="0"/>
          </a:p>
          <a:p>
            <a:pPr marL="342900" lvl="1" indent="0" eaLnBrk="1" hangingPunct="1">
              <a:buNone/>
            </a:pPr>
            <a:r>
              <a:rPr lang="en-US" sz="2400" dirty="0">
                <a:effectLst/>
                <a:ea typeface="Times New Roman" panose="02020603050405020304" pitchFamily="18" charset="0"/>
              </a:rPr>
              <a:t>“Is the pious being loved by the gods because it is pious, or is it pious because it is being loved by the gods?” (10a). </a:t>
            </a:r>
          </a:p>
          <a:p>
            <a:pPr eaLnBrk="1" hangingPunct="1"/>
            <a:endParaRPr lang="en-US" altLang="en-US" sz="2400" dirty="0"/>
          </a:p>
          <a:p>
            <a:pPr eaLnBrk="1" hangingPunct="1"/>
            <a:r>
              <a:rPr lang="en-US" altLang="en-US" sz="2400" dirty="0"/>
              <a:t>This question is really an objection: </a:t>
            </a:r>
            <a:r>
              <a:rPr lang="en-US" altLang="en-US" sz="2400" b="1" dirty="0"/>
              <a:t>what is the thought?</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33</a:t>
            </a:fld>
            <a:endParaRPr lang="en-US" altLang="en-US" sz="1200">
              <a:latin typeface="Garamond" panose="02020404030301010803" pitchFamily="18" charset="0"/>
            </a:endParaRPr>
          </a:p>
        </p:txBody>
      </p:sp>
    </p:spTree>
    <p:extLst>
      <p:ext uri="{BB962C8B-B14F-4D97-AF65-F5344CB8AC3E}">
        <p14:creationId xmlns:p14="http://schemas.microsoft.com/office/powerpoint/2010/main" val="3041462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All Gods Love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marL="0" marR="0" hangingPunct="0">
              <a:spcBef>
                <a:spcPts val="0"/>
              </a:spcBef>
              <a:spcAft>
                <a:spcPts val="0"/>
              </a:spcAft>
            </a:pPr>
            <a:endParaRPr lang="en-US" sz="2400" dirty="0">
              <a:effectLst/>
              <a:ea typeface="Times New Roman" panose="02020603050405020304" pitchFamily="18" charset="0"/>
            </a:endParaRPr>
          </a:p>
          <a:p>
            <a:pPr marL="0" marR="0" hangingPunct="0">
              <a:spcBef>
                <a:spcPts val="0"/>
              </a:spcBef>
              <a:spcAft>
                <a:spcPts val="0"/>
              </a:spcAft>
            </a:pPr>
            <a:r>
              <a:rPr lang="en-US" sz="2400" dirty="0">
                <a:effectLst/>
                <a:ea typeface="Times New Roman" panose="02020603050405020304" pitchFamily="18" charset="0"/>
              </a:rPr>
              <a:t>Granting that the gods love the pious, Socrates thinks </a:t>
            </a:r>
            <a:r>
              <a:rPr lang="en-US" sz="2400" u="sng" dirty="0">
                <a:effectLst/>
                <a:ea typeface="Times New Roman" panose="02020603050405020304" pitchFamily="18" charset="0"/>
              </a:rPr>
              <a:t>the order of explanation is important</a:t>
            </a:r>
            <a:r>
              <a:rPr lang="en-US" sz="2400" dirty="0">
                <a:effectLst/>
                <a:ea typeface="Times New Roman" panose="02020603050405020304" pitchFamily="18" charset="0"/>
              </a:rPr>
              <a:t>: </a:t>
            </a:r>
          </a:p>
          <a:p>
            <a:pPr marL="0" marR="0" hangingPunct="0">
              <a:spcBef>
                <a:spcPts val="0"/>
              </a:spcBef>
              <a:spcAft>
                <a:spcPts val="0"/>
              </a:spcAft>
            </a:pPr>
            <a:endParaRPr lang="en-US" sz="2400" dirty="0">
              <a:effectLst/>
              <a:ea typeface="Times New Roman" panose="02020603050405020304" pitchFamily="18" charset="0"/>
            </a:endParaRPr>
          </a:p>
          <a:p>
            <a:pPr marL="0" marR="0" hangingPunct="0">
              <a:spcBef>
                <a:spcPts val="0"/>
              </a:spcBef>
              <a:spcAft>
                <a:spcPts val="0"/>
              </a:spcAft>
            </a:pPr>
            <a:r>
              <a:rPr lang="en-US" sz="2400" dirty="0">
                <a:effectLst/>
                <a:ea typeface="Times New Roman" panose="02020603050405020304" pitchFamily="18" charset="0"/>
              </a:rPr>
              <a:t>(</a:t>
            </a:r>
            <a:r>
              <a:rPr lang="en-US" sz="2400" dirty="0" err="1">
                <a:effectLst/>
                <a:ea typeface="Times New Roman" panose="02020603050405020304" pitchFamily="18" charset="0"/>
              </a:rPr>
              <a:t>i</a:t>
            </a:r>
            <a:r>
              <a:rPr lang="en-US" sz="2400" dirty="0">
                <a:effectLst/>
                <a:ea typeface="Times New Roman" panose="02020603050405020304" pitchFamily="18" charset="0"/>
              </a:rPr>
              <a:t>) Do the gods recognize pious things and love them </a:t>
            </a:r>
            <a:r>
              <a:rPr lang="en-US" sz="2400" i="1" dirty="0">
                <a:effectLst/>
                <a:ea typeface="Times New Roman" panose="02020603050405020304" pitchFamily="18" charset="0"/>
              </a:rPr>
              <a:t>because</a:t>
            </a:r>
            <a:r>
              <a:rPr lang="en-US" sz="2400" dirty="0">
                <a:effectLst/>
                <a:ea typeface="Times New Roman" panose="02020603050405020304" pitchFamily="18" charset="0"/>
              </a:rPr>
              <a:t> they are pious, or </a:t>
            </a:r>
          </a:p>
          <a:p>
            <a:pPr marL="0" marR="0" hangingPunct="0">
              <a:spcBef>
                <a:spcPts val="0"/>
              </a:spcBef>
              <a:spcAft>
                <a:spcPts val="0"/>
              </a:spcAft>
            </a:pPr>
            <a:endParaRPr lang="en-US" sz="2400" dirty="0">
              <a:effectLst/>
              <a:ea typeface="Times New Roman" panose="02020603050405020304" pitchFamily="18" charset="0"/>
            </a:endParaRPr>
          </a:p>
          <a:p>
            <a:pPr marL="0" marR="0" hangingPunct="0">
              <a:spcBef>
                <a:spcPts val="0"/>
              </a:spcBef>
              <a:spcAft>
                <a:spcPts val="0"/>
              </a:spcAft>
            </a:pPr>
            <a:r>
              <a:rPr lang="en-US" sz="2400" dirty="0">
                <a:effectLst/>
                <a:ea typeface="Times New Roman" panose="02020603050405020304" pitchFamily="18" charset="0"/>
              </a:rPr>
              <a:t>(ii) Are these things pious simply </a:t>
            </a:r>
            <a:r>
              <a:rPr lang="en-US" sz="2400" i="1" dirty="0">
                <a:effectLst/>
                <a:ea typeface="Times New Roman" panose="02020603050405020304" pitchFamily="18" charset="0"/>
              </a:rPr>
              <a:t>because</a:t>
            </a:r>
            <a:r>
              <a:rPr lang="en-US" sz="2400" dirty="0">
                <a:effectLst/>
                <a:ea typeface="Times New Roman" panose="02020603050405020304" pitchFamily="18" charset="0"/>
              </a:rPr>
              <a:t> the gods love them (the reasons why they love them being unimportant).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34</a:t>
            </a:fld>
            <a:endParaRPr lang="en-US" altLang="en-US" sz="1200">
              <a:latin typeface="Garamond" panose="02020404030301010803" pitchFamily="18" charset="0"/>
            </a:endParaRPr>
          </a:p>
        </p:txBody>
      </p:sp>
    </p:spTree>
    <p:extLst>
      <p:ext uri="{BB962C8B-B14F-4D97-AF65-F5344CB8AC3E}">
        <p14:creationId xmlns:p14="http://schemas.microsoft.com/office/powerpoint/2010/main" val="2232043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All Gods Love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eaLnBrk="1" hangingPunct="1"/>
            <a:r>
              <a:rPr lang="en-US" altLang="en-US" sz="2400" dirty="0"/>
              <a:t>Plato implies that we face a dilemma: </a:t>
            </a:r>
          </a:p>
          <a:p>
            <a:pPr eaLnBrk="1" hangingPunct="1"/>
            <a:endParaRPr lang="en-US" altLang="en-US" sz="2400" dirty="0"/>
          </a:p>
          <a:p>
            <a:pPr marL="0" marR="0" hangingPunct="0">
              <a:spcBef>
                <a:spcPts val="0"/>
              </a:spcBef>
              <a:spcAft>
                <a:spcPts val="0"/>
              </a:spcAft>
            </a:pPr>
            <a:r>
              <a:rPr lang="en-US" sz="2400" dirty="0">
                <a:effectLst/>
                <a:ea typeface="Times New Roman" panose="02020603050405020304" pitchFamily="18" charset="0"/>
              </a:rPr>
              <a:t>(ii) If, on the one hand, we say that things are pious simply because the gods love them, then it looks like </a:t>
            </a:r>
            <a:r>
              <a:rPr lang="en-US" sz="2400" u="sng" dirty="0">
                <a:effectLst/>
                <a:ea typeface="Times New Roman" panose="02020603050405020304" pitchFamily="18" charset="0"/>
              </a:rPr>
              <a:t>what is pious or impious depends on the arbitrary whim of the gods</a:t>
            </a:r>
            <a:r>
              <a:rPr lang="en-US" sz="2400" dirty="0">
                <a:effectLst/>
                <a:ea typeface="Times New Roman" panose="02020603050405020304" pitchFamily="18" charset="0"/>
              </a:rPr>
              <a:t>. </a:t>
            </a:r>
          </a:p>
          <a:p>
            <a:pPr marL="0" marR="0" indent="0" hangingPunct="0">
              <a:spcBef>
                <a:spcPts val="0"/>
              </a:spcBef>
              <a:spcAft>
                <a:spcPts val="0"/>
              </a:spcAft>
              <a:buNone/>
            </a:pPr>
            <a:r>
              <a:rPr lang="en-US" sz="2400" dirty="0">
                <a:effectLst/>
                <a:ea typeface="Times New Roman" panose="02020603050405020304" pitchFamily="18" charset="0"/>
              </a:rPr>
              <a:t> </a:t>
            </a:r>
          </a:p>
          <a:p>
            <a:pPr marL="0" marR="0" hangingPunct="0">
              <a:spcBef>
                <a:spcPts val="0"/>
              </a:spcBef>
              <a:spcAft>
                <a:spcPts val="0"/>
              </a:spcAft>
            </a:pPr>
            <a:r>
              <a:rPr lang="en-US" sz="2400" dirty="0">
                <a:effectLst/>
                <a:ea typeface="Times New Roman" panose="02020603050405020304" pitchFamily="18" charset="0"/>
              </a:rPr>
              <a:t>(</a:t>
            </a:r>
            <a:r>
              <a:rPr lang="en-US" sz="2400" dirty="0" err="1">
                <a:effectLst/>
                <a:ea typeface="Times New Roman" panose="02020603050405020304" pitchFamily="18" charset="0"/>
              </a:rPr>
              <a:t>i</a:t>
            </a:r>
            <a:r>
              <a:rPr lang="en-US" sz="2400" dirty="0">
                <a:effectLst/>
                <a:ea typeface="Times New Roman" panose="02020603050405020304" pitchFamily="18" charset="0"/>
              </a:rPr>
              <a:t>) If, on the other hand, things are pious independently of whether or not the gods like them, then </a:t>
            </a:r>
            <a:r>
              <a:rPr lang="en-US" sz="2400" u="sng" dirty="0">
                <a:effectLst/>
                <a:ea typeface="Times New Roman" panose="02020603050405020304" pitchFamily="18" charset="0"/>
              </a:rPr>
              <a:t>the fact that the gods love pious things seems incidental to defining or understanding piety</a:t>
            </a:r>
            <a:r>
              <a:rPr lang="en-US" sz="2400" dirty="0">
                <a:effectLst/>
                <a:ea typeface="Times New Roman" panose="02020603050405020304" pitchFamily="18" charset="0"/>
              </a:rPr>
              <a:t>.  </a:t>
            </a:r>
          </a:p>
          <a:p>
            <a:pPr eaLnBrk="1" hangingPunct="1"/>
            <a:endParaRPr lang="en-US" altLang="en-US" sz="2400" dirty="0"/>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35</a:t>
            </a:fld>
            <a:endParaRPr lang="en-US" altLang="en-US" sz="1200">
              <a:latin typeface="Garamond" panose="02020404030301010803" pitchFamily="18" charset="0"/>
            </a:endParaRPr>
          </a:p>
        </p:txBody>
      </p:sp>
    </p:spTree>
    <p:extLst>
      <p:ext uri="{BB962C8B-B14F-4D97-AF65-F5344CB8AC3E}">
        <p14:creationId xmlns:p14="http://schemas.microsoft.com/office/powerpoint/2010/main" val="2025335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All Gods Love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a:spcBef>
                <a:spcPts val="0"/>
              </a:spcBef>
              <a:spcAft>
                <a:spcPts val="0"/>
              </a:spcAft>
            </a:pPr>
            <a:endParaRPr lang="en-US" sz="2400" dirty="0">
              <a:effectLst/>
              <a:ea typeface="Times New Roman" panose="02020603050405020304" pitchFamily="18" charset="0"/>
            </a:endParaRPr>
          </a:p>
          <a:p>
            <a:pPr>
              <a:spcBef>
                <a:spcPts val="0"/>
              </a:spcBef>
              <a:spcAft>
                <a:spcPts val="0"/>
              </a:spcAft>
            </a:pPr>
            <a:r>
              <a:rPr lang="en-US" sz="2400" dirty="0">
                <a:effectLst/>
                <a:ea typeface="Times New Roman" panose="02020603050405020304" pitchFamily="18" charset="0"/>
              </a:rPr>
              <a:t>Many philosophers have seen this dilemma as an absolutely devastating critique of “natural law” or “divine command” theories of piety. </a:t>
            </a:r>
          </a:p>
          <a:p>
            <a:pPr marL="0" marR="0" hangingPunct="0">
              <a:spcBef>
                <a:spcPts val="0"/>
              </a:spcBef>
              <a:spcAft>
                <a:spcPts val="0"/>
              </a:spcAft>
            </a:pPr>
            <a:endParaRPr lang="en-US" sz="2400" dirty="0">
              <a:effectLst/>
              <a:ea typeface="Times New Roman" panose="02020603050405020304" pitchFamily="18" charset="0"/>
            </a:endParaRPr>
          </a:p>
          <a:p>
            <a:r>
              <a:rPr lang="en-US" sz="2400" dirty="0">
                <a:effectLst/>
                <a:ea typeface="Times New Roman" panose="02020603050405020304" pitchFamily="18" charset="0"/>
              </a:rPr>
              <a:t>I think Plato’s dilemma is challenging and thought provoking but far from conclusive. </a:t>
            </a:r>
            <a:r>
              <a:rPr lang="en-US" sz="2400" dirty="0">
                <a:effectLst/>
              </a:rPr>
              <a:t> </a:t>
            </a:r>
            <a:endParaRPr lang="en-US" altLang="en-US" sz="2400" dirty="0"/>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36</a:t>
            </a:fld>
            <a:endParaRPr lang="en-US" altLang="en-US" sz="1200">
              <a:latin typeface="Garamond" panose="02020404030301010803" pitchFamily="18" charset="0"/>
            </a:endParaRPr>
          </a:p>
        </p:txBody>
      </p:sp>
    </p:spTree>
    <p:extLst>
      <p:ext uri="{BB962C8B-B14F-4D97-AF65-F5344CB8AC3E}">
        <p14:creationId xmlns:p14="http://schemas.microsoft.com/office/powerpoint/2010/main" val="44154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What All Gods Love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a:spcBef>
                <a:spcPts val="0"/>
              </a:spcBef>
              <a:spcAft>
                <a:spcPts val="0"/>
              </a:spcAft>
            </a:pPr>
            <a:endParaRPr lang="en-US" sz="2400" dirty="0">
              <a:effectLst/>
              <a:ea typeface="Times New Roman" panose="02020603050405020304" pitchFamily="18" charset="0"/>
            </a:endParaRPr>
          </a:p>
          <a:p>
            <a:pPr>
              <a:spcBef>
                <a:spcPts val="0"/>
              </a:spcBef>
              <a:spcAft>
                <a:spcPts val="0"/>
              </a:spcAft>
            </a:pPr>
            <a:r>
              <a:rPr lang="en-US" sz="2400" dirty="0">
                <a:effectLst/>
                <a:ea typeface="Times New Roman" panose="02020603050405020304" pitchFamily="18" charset="0"/>
              </a:rPr>
              <a:t>In fact, I think a theist could plausibly embrace either horn of Euthyphro’s dilemma: </a:t>
            </a:r>
          </a:p>
          <a:p>
            <a:pPr>
              <a:spcBef>
                <a:spcPts val="0"/>
              </a:spcBef>
              <a:spcAft>
                <a:spcPts val="0"/>
              </a:spcAft>
            </a:pPr>
            <a:endParaRPr lang="en-US" sz="2400" dirty="0">
              <a:ea typeface="Times New Roman" panose="02020603050405020304" pitchFamily="18" charset="0"/>
            </a:endParaRPr>
          </a:p>
          <a:p>
            <a:pPr>
              <a:spcBef>
                <a:spcPts val="0"/>
              </a:spcBef>
              <a:spcAft>
                <a:spcPts val="0"/>
              </a:spcAft>
            </a:pPr>
            <a:r>
              <a:rPr lang="en-US" sz="2400" dirty="0">
                <a:effectLst/>
                <a:ea typeface="Times New Roman" panose="02020603050405020304" pitchFamily="18" charset="0"/>
              </a:rPr>
              <a:t>Perhaps some arbitrary choices do give you a reason; perhaps th</a:t>
            </a:r>
            <a:r>
              <a:rPr lang="en-US" sz="2400" dirty="0">
                <a:ea typeface="Times New Roman" panose="02020603050405020304" pitchFamily="18" charset="0"/>
              </a:rPr>
              <a:t>e choices of a wholly good creator give you reasons (compare to you mother’s choices). </a:t>
            </a:r>
          </a:p>
          <a:p>
            <a:pPr>
              <a:spcBef>
                <a:spcPts val="0"/>
              </a:spcBef>
              <a:spcAft>
                <a:spcPts val="0"/>
              </a:spcAft>
            </a:pPr>
            <a:endParaRPr lang="en-US" sz="2400" dirty="0">
              <a:effectLst/>
              <a:ea typeface="Times New Roman" panose="02020603050405020304" pitchFamily="18" charset="0"/>
            </a:endParaRPr>
          </a:p>
          <a:p>
            <a:pPr>
              <a:spcBef>
                <a:spcPts val="0"/>
              </a:spcBef>
              <a:spcAft>
                <a:spcPts val="0"/>
              </a:spcAft>
            </a:pPr>
            <a:r>
              <a:rPr lang="en-US" sz="2400" dirty="0">
                <a:ea typeface="Times New Roman" panose="02020603050405020304" pitchFamily="18" charset="0"/>
              </a:rPr>
              <a:t>Perhaps God has reasons for his decrees but all we know is that God loves the things he decrees. </a:t>
            </a:r>
            <a:endParaRPr lang="en-US" sz="2400" dirty="0">
              <a:effectLst/>
              <a:ea typeface="Times New Roman" panose="02020603050405020304" pitchFamily="18" charset="0"/>
            </a:endParaRP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37</a:t>
            </a:fld>
            <a:endParaRPr lang="en-US" altLang="en-US" sz="1200">
              <a:latin typeface="Garamond" panose="02020404030301010803" pitchFamily="18" charset="0"/>
            </a:endParaRPr>
          </a:p>
        </p:txBody>
      </p:sp>
    </p:spTree>
    <p:extLst>
      <p:ext uri="{BB962C8B-B14F-4D97-AF65-F5344CB8AC3E}">
        <p14:creationId xmlns:p14="http://schemas.microsoft.com/office/powerpoint/2010/main" val="4215841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Piety Is a Part of Justice</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38</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2126885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Piety is a Part of Justice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a:spcBef>
                <a:spcPts val="0"/>
              </a:spcBef>
              <a:spcAft>
                <a:spcPts val="0"/>
              </a:spcAft>
            </a:pPr>
            <a:endParaRPr lang="en-US" sz="2400" dirty="0">
              <a:effectLst/>
              <a:ea typeface="Times New Roman" panose="02020603050405020304" pitchFamily="18" charset="0"/>
            </a:endParaRPr>
          </a:p>
          <a:p>
            <a:pPr>
              <a:spcBef>
                <a:spcPts val="0"/>
              </a:spcBef>
              <a:spcAft>
                <a:spcPts val="0"/>
              </a:spcAft>
            </a:pPr>
            <a:r>
              <a:rPr lang="en-US" sz="2400" dirty="0">
                <a:effectLst/>
                <a:ea typeface="Times New Roman" panose="02020603050405020304" pitchFamily="18" charset="0"/>
              </a:rPr>
              <a:t>Euthyphro tries to say next how just actions and pious actions are related; he proposes that: </a:t>
            </a:r>
          </a:p>
          <a:p>
            <a:pPr>
              <a:spcBef>
                <a:spcPts val="0"/>
              </a:spcBef>
              <a:spcAft>
                <a:spcPts val="0"/>
              </a:spcAft>
            </a:pPr>
            <a:endParaRPr lang="en-US" sz="2400" dirty="0">
              <a:ea typeface="Times New Roman" panose="02020603050405020304" pitchFamily="18" charset="0"/>
            </a:endParaRPr>
          </a:p>
          <a:p>
            <a:pPr marL="342900" lvl="1" indent="0">
              <a:spcBef>
                <a:spcPts val="0"/>
              </a:spcBef>
              <a:spcAft>
                <a:spcPts val="0"/>
              </a:spcAft>
              <a:buNone/>
            </a:pPr>
            <a:r>
              <a:rPr lang="en-US" sz="2400" dirty="0">
                <a:effectLst/>
                <a:ea typeface="Times New Roman" panose="02020603050405020304" pitchFamily="18" charset="0"/>
              </a:rPr>
              <a:t>“the godly and pious is the part of the just that is concerned with the care of the gods, while that concerned with the care of men is the remaining part of justice” (12e).  </a:t>
            </a:r>
          </a:p>
          <a:p>
            <a:pPr>
              <a:spcBef>
                <a:spcPts val="0"/>
              </a:spcBef>
              <a:spcAft>
                <a:spcPts val="0"/>
              </a:spcAft>
            </a:pPr>
            <a:endParaRPr lang="en-US" sz="2400" dirty="0">
              <a:ea typeface="Times New Roman" panose="02020603050405020304" pitchFamily="18" charset="0"/>
            </a:endParaRPr>
          </a:p>
          <a:p>
            <a:pPr>
              <a:spcBef>
                <a:spcPts val="0"/>
              </a:spcBef>
              <a:spcAft>
                <a:spcPts val="0"/>
              </a:spcAft>
            </a:pPr>
            <a:r>
              <a:rPr lang="en-US" sz="2400" b="1" dirty="0">
                <a:effectLst/>
                <a:ea typeface="Times New Roman" panose="02020603050405020304" pitchFamily="18" charset="0"/>
              </a:rPr>
              <a:t>What’s going on here?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39</a:t>
            </a:fld>
            <a:endParaRPr lang="en-US" altLang="en-US" sz="1200">
              <a:latin typeface="Garamond" panose="02020404030301010803" pitchFamily="18" charset="0"/>
            </a:endParaRPr>
          </a:p>
        </p:txBody>
      </p:sp>
    </p:spTree>
    <p:extLst>
      <p:ext uri="{BB962C8B-B14F-4D97-AF65-F5344CB8AC3E}">
        <p14:creationId xmlns:p14="http://schemas.microsoft.com/office/powerpoint/2010/main" val="926608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Saints, Heretics, and Atheists</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r>
              <a:rPr lang="en-US" sz="2400" dirty="0"/>
              <a:t>Big themes: </a:t>
            </a:r>
          </a:p>
          <a:p>
            <a:endParaRPr lang="en-US" sz="2400" dirty="0"/>
          </a:p>
          <a:p>
            <a:r>
              <a:rPr lang="en-US" sz="2400" dirty="0"/>
              <a:t>Some obvious: Does God exist? What’s the nature of God? What about evil? Can we be good without God or religion? </a:t>
            </a:r>
          </a:p>
          <a:p>
            <a:endParaRPr lang="en-US" sz="2400" dirty="0"/>
          </a:p>
          <a:p>
            <a:r>
              <a:rPr lang="en-US" sz="2400" dirty="0"/>
              <a:t>Some less obvious: Would immortality be a good thing? What is deism? Is religion useful? </a:t>
            </a:r>
          </a:p>
          <a:p>
            <a:endParaRPr lang="en-US" sz="2400" dirty="0"/>
          </a:p>
          <a:p>
            <a:r>
              <a:rPr lang="en-US" sz="2400" dirty="0"/>
              <a:t>Supplemented by optional, contemporary readings.</a:t>
            </a:r>
          </a:p>
          <a:p>
            <a:endParaRPr lang="en-US" sz="2400" dirty="0"/>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4</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98973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Piety is a Part of Justice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a:spcBef>
                <a:spcPts val="0"/>
              </a:spcBef>
              <a:spcAft>
                <a:spcPts val="0"/>
              </a:spcAft>
            </a:pPr>
            <a:endParaRPr lang="en-US" sz="2400" dirty="0">
              <a:effectLst/>
              <a:ea typeface="Times New Roman" panose="02020603050405020304" pitchFamily="18" charset="0"/>
            </a:endParaRPr>
          </a:p>
          <a:p>
            <a:pPr>
              <a:spcBef>
                <a:spcPts val="0"/>
              </a:spcBef>
              <a:spcAft>
                <a:spcPts val="0"/>
              </a:spcAft>
            </a:pPr>
            <a:r>
              <a:rPr lang="en-US" sz="2400" dirty="0">
                <a:effectLst/>
                <a:ea typeface="Times New Roman" panose="02020603050405020304" pitchFamily="18" charset="0"/>
              </a:rPr>
              <a:t>The main idea is something like this: </a:t>
            </a:r>
          </a:p>
          <a:p>
            <a:pPr>
              <a:spcBef>
                <a:spcPts val="0"/>
              </a:spcBef>
              <a:spcAft>
                <a:spcPts val="0"/>
              </a:spcAft>
            </a:pPr>
            <a:endParaRPr lang="en-US" sz="2400" dirty="0">
              <a:ea typeface="Times New Roman" panose="02020603050405020304" pitchFamily="18" charset="0"/>
            </a:endParaRPr>
          </a:p>
          <a:p>
            <a:pPr>
              <a:spcBef>
                <a:spcPts val="0"/>
              </a:spcBef>
              <a:spcAft>
                <a:spcPts val="0"/>
              </a:spcAft>
            </a:pPr>
            <a:r>
              <a:rPr lang="en-US" sz="2400" i="1" dirty="0">
                <a:effectLst/>
                <a:ea typeface="Times New Roman" panose="02020603050405020304" pitchFamily="18" charset="0"/>
              </a:rPr>
              <a:t>Justice</a:t>
            </a:r>
            <a:r>
              <a:rPr lang="en-US" sz="2400" dirty="0">
                <a:effectLst/>
                <a:ea typeface="Times New Roman" panose="02020603050405020304" pitchFamily="18" charset="0"/>
              </a:rPr>
              <a:t> covers a lot of things – things that have to do with both humans and gods. </a:t>
            </a:r>
          </a:p>
          <a:p>
            <a:pPr>
              <a:spcBef>
                <a:spcPts val="0"/>
              </a:spcBef>
              <a:spcAft>
                <a:spcPts val="0"/>
              </a:spcAft>
            </a:pPr>
            <a:endParaRPr lang="en-US" sz="2400" dirty="0">
              <a:ea typeface="Times New Roman" panose="02020603050405020304" pitchFamily="18" charset="0"/>
            </a:endParaRPr>
          </a:p>
          <a:p>
            <a:pPr>
              <a:spcBef>
                <a:spcPts val="0"/>
              </a:spcBef>
              <a:spcAft>
                <a:spcPts val="0"/>
              </a:spcAft>
            </a:pPr>
            <a:r>
              <a:rPr lang="en-US" sz="2400" i="1" dirty="0">
                <a:effectLst/>
                <a:ea typeface="Times New Roman" panose="02020603050405020304" pitchFamily="18" charset="0"/>
              </a:rPr>
              <a:t>Piety</a:t>
            </a:r>
            <a:r>
              <a:rPr lang="en-US" sz="2400" dirty="0">
                <a:effectLst/>
                <a:ea typeface="Times New Roman" panose="02020603050405020304" pitchFamily="18" charset="0"/>
              </a:rPr>
              <a:t> is concerned only with justice as it relates to the gods (and not as it relates to people). </a:t>
            </a:r>
          </a:p>
          <a:p>
            <a:pPr>
              <a:spcBef>
                <a:spcPts val="0"/>
              </a:spcBef>
              <a:spcAft>
                <a:spcPts val="0"/>
              </a:spcAft>
            </a:pPr>
            <a:endParaRPr lang="en-US" sz="2400" dirty="0">
              <a:ea typeface="Times New Roman" panose="02020603050405020304" pitchFamily="18" charset="0"/>
            </a:endParaRPr>
          </a:p>
          <a:p>
            <a:pPr>
              <a:spcBef>
                <a:spcPts val="0"/>
              </a:spcBef>
              <a:spcAft>
                <a:spcPts val="0"/>
              </a:spcAft>
            </a:pPr>
            <a:r>
              <a:rPr lang="en-US" sz="2400" dirty="0">
                <a:effectLst/>
                <a:ea typeface="Times New Roman" panose="02020603050405020304" pitchFamily="18" charset="0"/>
              </a:rPr>
              <a:t>While all pious things are just, not all just things are pious. </a:t>
            </a: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40</a:t>
            </a:fld>
            <a:endParaRPr lang="en-US" altLang="en-US" sz="1200">
              <a:latin typeface="Garamond" panose="02020404030301010803" pitchFamily="18" charset="0"/>
            </a:endParaRPr>
          </a:p>
        </p:txBody>
      </p:sp>
    </p:spTree>
    <p:extLst>
      <p:ext uri="{BB962C8B-B14F-4D97-AF65-F5344CB8AC3E}">
        <p14:creationId xmlns:p14="http://schemas.microsoft.com/office/powerpoint/2010/main" val="204762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E0AAABF7-ED32-5CAC-0025-A9A5DFCC041A}"/>
              </a:ext>
            </a:extLst>
          </p:cNvPr>
          <p:cNvSpPr>
            <a:spLocks noGrp="1" noChangeArrowheads="1"/>
          </p:cNvSpPr>
          <p:nvPr>
            <p:ph type="title"/>
          </p:nvPr>
        </p:nvSpPr>
        <p:spPr/>
        <p:txBody>
          <a:bodyPr/>
          <a:lstStyle/>
          <a:p>
            <a:pPr eaLnBrk="1" hangingPunct="1"/>
            <a:r>
              <a:rPr lang="en-US" altLang="en-US" sz="3200" dirty="0"/>
              <a:t>Piety is a Part of Justice</a:t>
            </a:r>
          </a:p>
        </p:txBody>
      </p:sp>
      <p:sp>
        <p:nvSpPr>
          <p:cNvPr id="22531" name="Rectangle 5">
            <a:extLst>
              <a:ext uri="{FF2B5EF4-FFF2-40B4-BE49-F238E27FC236}">
                <a16:creationId xmlns:a16="http://schemas.microsoft.com/office/drawing/2014/main" id="{E339433F-AC63-6558-7397-050DA1140B81}"/>
              </a:ext>
            </a:extLst>
          </p:cNvPr>
          <p:cNvSpPr>
            <a:spLocks noGrp="1" noChangeArrowheads="1"/>
          </p:cNvSpPr>
          <p:nvPr>
            <p:ph idx="1"/>
          </p:nvPr>
        </p:nvSpPr>
        <p:spPr/>
        <p:txBody>
          <a:bodyPr/>
          <a:lstStyle/>
          <a:p>
            <a:pPr>
              <a:spcBef>
                <a:spcPts val="0"/>
              </a:spcBef>
              <a:spcAft>
                <a:spcPts val="0"/>
              </a:spcAft>
            </a:pPr>
            <a:endParaRPr lang="en-US" sz="2400" dirty="0">
              <a:effectLst/>
              <a:ea typeface="Times New Roman" panose="02020603050405020304" pitchFamily="18" charset="0"/>
            </a:endParaRPr>
          </a:p>
          <a:p>
            <a:pPr>
              <a:spcBef>
                <a:spcPts val="0"/>
              </a:spcBef>
              <a:spcAft>
                <a:spcPts val="0"/>
              </a:spcAft>
            </a:pPr>
            <a:r>
              <a:rPr lang="en-US" sz="2400" dirty="0">
                <a:effectLst/>
                <a:ea typeface="Times New Roman" panose="02020603050405020304" pitchFamily="18" charset="0"/>
              </a:rPr>
              <a:t>Although the dialogue takes some bends and twists, two big points get made. </a:t>
            </a:r>
          </a:p>
          <a:p>
            <a:pPr>
              <a:spcBef>
                <a:spcPts val="0"/>
              </a:spcBef>
              <a:spcAft>
                <a:spcPts val="0"/>
              </a:spcAft>
            </a:pPr>
            <a:endParaRPr lang="en-US" sz="2400" dirty="0">
              <a:ea typeface="Times New Roman" panose="02020603050405020304" pitchFamily="18" charset="0"/>
            </a:endParaRPr>
          </a:p>
          <a:p>
            <a:pPr>
              <a:spcBef>
                <a:spcPts val="0"/>
              </a:spcBef>
              <a:spcAft>
                <a:spcPts val="0"/>
              </a:spcAft>
            </a:pPr>
            <a:r>
              <a:rPr lang="en-US" sz="2400" dirty="0">
                <a:ea typeface="Times New Roman" panose="02020603050405020304" pitchFamily="18" charset="0"/>
              </a:rPr>
              <a:t>(</a:t>
            </a:r>
            <a:r>
              <a:rPr lang="en-US" sz="2400" dirty="0" err="1">
                <a:ea typeface="Times New Roman" panose="02020603050405020304" pitchFamily="18" charset="0"/>
              </a:rPr>
              <a:t>i</a:t>
            </a:r>
            <a:r>
              <a:rPr lang="en-US" sz="2400" dirty="0">
                <a:ea typeface="Times New Roman" panose="02020603050405020304" pitchFamily="18" charset="0"/>
              </a:rPr>
              <a:t>) If piety involves doing something for the gods, it can’t be something they need or depend on. </a:t>
            </a:r>
          </a:p>
          <a:p>
            <a:pPr>
              <a:spcBef>
                <a:spcPts val="0"/>
              </a:spcBef>
              <a:spcAft>
                <a:spcPts val="0"/>
              </a:spcAft>
            </a:pPr>
            <a:endParaRPr lang="en-US" sz="2400" dirty="0">
              <a:effectLst/>
              <a:ea typeface="Times New Roman" panose="02020603050405020304" pitchFamily="18" charset="0"/>
            </a:endParaRPr>
          </a:p>
          <a:p>
            <a:pPr>
              <a:spcBef>
                <a:spcPts val="0"/>
              </a:spcBef>
              <a:spcAft>
                <a:spcPts val="0"/>
              </a:spcAft>
            </a:pPr>
            <a:r>
              <a:rPr lang="en-US" sz="2400" dirty="0">
                <a:ea typeface="Times New Roman" panose="02020603050405020304" pitchFamily="18" charset="0"/>
              </a:rPr>
              <a:t>(ii) Indeed, Socrates argues that it is hard to see how the gods can benefit from our actions at all. </a:t>
            </a:r>
            <a:endParaRPr lang="en-US" sz="2400" dirty="0">
              <a:effectLst/>
              <a:ea typeface="Times New Roman" panose="02020603050405020304" pitchFamily="18" charset="0"/>
            </a:endParaRPr>
          </a:p>
        </p:txBody>
      </p:sp>
      <p:sp>
        <p:nvSpPr>
          <p:cNvPr id="22532" name="Slide Number Placeholder 1">
            <a:extLst>
              <a:ext uri="{FF2B5EF4-FFF2-40B4-BE49-F238E27FC236}">
                <a16:creationId xmlns:a16="http://schemas.microsoft.com/office/drawing/2014/main" id="{4F7A2223-4F9F-7F8A-854F-B9B13904BA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9E7B8E-578A-614D-BB12-D9BB583A24E6}" type="slidenum">
              <a:rPr lang="en-US" altLang="en-US" sz="1200">
                <a:latin typeface="Garamond" panose="02020404030301010803" pitchFamily="18" charset="0"/>
              </a:rPr>
              <a:pPr/>
              <a:t>41</a:t>
            </a:fld>
            <a:endParaRPr lang="en-US" altLang="en-US" sz="1200">
              <a:latin typeface="Garamond" panose="02020404030301010803" pitchFamily="18" charset="0"/>
            </a:endParaRPr>
          </a:p>
        </p:txBody>
      </p:sp>
    </p:spTree>
    <p:extLst>
      <p:ext uri="{BB962C8B-B14F-4D97-AF65-F5344CB8AC3E}">
        <p14:creationId xmlns:p14="http://schemas.microsoft.com/office/powerpoint/2010/main" val="2764663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96A7-2E58-F179-2B4A-062099A40C4B}"/>
              </a:ext>
            </a:extLst>
          </p:cNvPr>
          <p:cNvSpPr>
            <a:spLocks noGrp="1"/>
          </p:cNvSpPr>
          <p:nvPr>
            <p:ph type="title"/>
          </p:nvPr>
        </p:nvSpPr>
        <p:spPr>
          <a:xfrm>
            <a:off x="657519" y="741391"/>
            <a:ext cx="4109789" cy="1616203"/>
          </a:xfrm>
        </p:spPr>
        <p:txBody>
          <a:bodyPr vert="horz" lIns="91440" tIns="45720" rIns="91440" bIns="45720" rtlCol="0" anchor="b">
            <a:normAutofit/>
          </a:bodyPr>
          <a:lstStyle/>
          <a:p>
            <a:pPr defTabSz="914400" eaLnBrk="1" hangingPunct="1"/>
            <a:r>
              <a:rPr lang="en-US" altLang="en-US" sz="2800" dirty="0"/>
              <a:t>Piety is a Part of Justice</a:t>
            </a:r>
            <a:br>
              <a:rPr lang="en-US" altLang="en-US" sz="2800" dirty="0"/>
            </a:br>
            <a:br>
              <a:rPr lang="en-US" altLang="en-US" sz="2800" dirty="0"/>
            </a:br>
            <a:endParaRPr lang="en-US" sz="2800" dirty="0"/>
          </a:p>
        </p:txBody>
      </p:sp>
      <p:sp>
        <p:nvSpPr>
          <p:cNvPr id="3" name="Content Placeholder 2">
            <a:extLst>
              <a:ext uri="{FF2B5EF4-FFF2-40B4-BE49-F238E27FC236}">
                <a16:creationId xmlns:a16="http://schemas.microsoft.com/office/drawing/2014/main" id="{84953238-3662-610A-A2C2-6BFAB44CD725}"/>
              </a:ext>
            </a:extLst>
          </p:cNvPr>
          <p:cNvSpPr>
            <a:spLocks noGrp="1"/>
          </p:cNvSpPr>
          <p:nvPr>
            <p:ph sz="half" idx="1"/>
          </p:nvPr>
        </p:nvSpPr>
        <p:spPr>
          <a:xfrm>
            <a:off x="657519" y="2533476"/>
            <a:ext cx="4109789" cy="3447832"/>
          </a:xfrm>
        </p:spPr>
        <p:txBody>
          <a:bodyPr vert="horz" lIns="91440" tIns="45720" rIns="91440" bIns="45720" rtlCol="0" anchor="t">
            <a:normAutofit/>
          </a:bodyPr>
          <a:lstStyle/>
          <a:p>
            <a:pPr indent="-228600" defTabSz="914400" eaLnBrk="1" hangingPunct="1"/>
            <a:r>
              <a:rPr lang="en-US" sz="1800" dirty="0"/>
              <a:t>Ironically, Socrates’s point is less obvious with respect to the Greek gods, who were notoriously vain and resentful, and might well be expected to benefit from human adoration and compliance. </a:t>
            </a:r>
          </a:p>
          <a:p>
            <a:pPr indent="-228600" defTabSz="914400" eaLnBrk="1" hangingPunct="1"/>
            <a:endParaRPr lang="en-US" sz="1800" dirty="0"/>
          </a:p>
          <a:p>
            <a:pPr indent="-228600" defTabSz="914400" eaLnBrk="1" hangingPunct="1"/>
            <a:r>
              <a:rPr lang="en-US" sz="1800" dirty="0"/>
              <a:t>But it might be more difficult to see how the God of Abrahamic religions, for example, could benefit or be influenced by our actions. </a:t>
            </a:r>
          </a:p>
        </p:txBody>
      </p:sp>
      <p:pic>
        <p:nvPicPr>
          <p:cNvPr id="7" name="Content Placeholder 6" descr="A painting of a person lying on a rock&#10;&#10;Description automatically generated">
            <a:extLst>
              <a:ext uri="{FF2B5EF4-FFF2-40B4-BE49-F238E27FC236}">
                <a16:creationId xmlns:a16="http://schemas.microsoft.com/office/drawing/2014/main" id="{9F0C98D8-4D3B-01F7-4D25-9D534A687BF6}"/>
              </a:ext>
            </a:extLst>
          </p:cNvPr>
          <p:cNvPicPr>
            <a:picLocks noGrp="1" noChangeAspect="1"/>
          </p:cNvPicPr>
          <p:nvPr>
            <p:ph sz="half" idx="2"/>
          </p:nvPr>
        </p:nvPicPr>
        <p:blipFill rotWithShape="1">
          <a:blip r:embed="rId2"/>
          <a:srcRect l="28326" r="16757"/>
          <a:stretch/>
        </p:blipFill>
        <p:spPr>
          <a:xfrm>
            <a:off x="5453109" y="10"/>
            <a:ext cx="3690890" cy="6857990"/>
          </a:xfrm>
          <a:prstGeom prst="rect">
            <a:avLst/>
          </a:prstGeom>
        </p:spPr>
      </p:pic>
      <p:sp>
        <p:nvSpPr>
          <p:cNvPr id="4" name="Slide Number Placeholder 3">
            <a:extLst>
              <a:ext uri="{FF2B5EF4-FFF2-40B4-BE49-F238E27FC236}">
                <a16:creationId xmlns:a16="http://schemas.microsoft.com/office/drawing/2014/main" id="{3C3B79FD-181A-F9BA-27BD-8E177EC2F70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fontAlgn="auto">
              <a:spcBef>
                <a:spcPts val="0"/>
              </a:spcBef>
              <a:spcAft>
                <a:spcPts val="600"/>
              </a:spcAft>
              <a:defRPr/>
            </a:pPr>
            <a:fld id="{C3F0E836-8764-B54F-9FA1-D006CBBF892E}" type="slidenum">
              <a:rPr lang="en-US" altLang="en-US" sz="1200">
                <a:solidFill>
                  <a:srgbClr val="FFFFFF"/>
                </a:solidFill>
                <a:latin typeface="Calibri" panose="020F0502020204030204"/>
                <a:ea typeface="+mn-ea"/>
              </a:rPr>
              <a:pPr fontAlgn="auto">
                <a:spcBef>
                  <a:spcPts val="0"/>
                </a:spcBef>
                <a:spcAft>
                  <a:spcPts val="600"/>
                </a:spcAft>
                <a:defRPr/>
              </a:pPr>
              <a:t>42</a:t>
            </a:fld>
            <a:endParaRPr lang="en-US" altLang="en-US" sz="1200">
              <a:solidFill>
                <a:srgbClr val="FFFFFF"/>
              </a:solidFill>
              <a:latin typeface="Calibri" panose="020F0502020204030204"/>
              <a:ea typeface="+mn-ea"/>
            </a:endParaRPr>
          </a:p>
        </p:txBody>
      </p:sp>
      <p:grpSp>
        <p:nvGrpSpPr>
          <p:cNvPr id="24" name="Group 23">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6858000"/>
            <a:chOff x="12068638" y="0"/>
            <a:chExt cx="123362" cy="6858000"/>
          </a:xfrm>
        </p:grpSpPr>
        <p:sp>
          <p:nvSpPr>
            <p:cNvPr id="25" name="Rectangle 24">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1622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96A7-2E58-F179-2B4A-062099A40C4B}"/>
              </a:ext>
            </a:extLst>
          </p:cNvPr>
          <p:cNvSpPr>
            <a:spLocks noGrp="1"/>
          </p:cNvSpPr>
          <p:nvPr>
            <p:ph type="title"/>
          </p:nvPr>
        </p:nvSpPr>
        <p:spPr>
          <a:xfrm>
            <a:off x="657519" y="741391"/>
            <a:ext cx="4109789" cy="1616203"/>
          </a:xfrm>
        </p:spPr>
        <p:txBody>
          <a:bodyPr vert="horz" lIns="91440" tIns="45720" rIns="91440" bIns="45720" rtlCol="0" anchor="b">
            <a:normAutofit/>
          </a:bodyPr>
          <a:lstStyle/>
          <a:p>
            <a:pPr defTabSz="914400" eaLnBrk="1" hangingPunct="1"/>
            <a:r>
              <a:rPr lang="en-US" altLang="en-US" sz="2800" dirty="0"/>
              <a:t>Piety is a Part of Justice</a:t>
            </a:r>
            <a:br>
              <a:rPr lang="en-US" altLang="en-US" sz="2800" dirty="0"/>
            </a:br>
            <a:br>
              <a:rPr lang="en-US" altLang="en-US" sz="2800" dirty="0"/>
            </a:br>
            <a:endParaRPr lang="en-US" sz="2800" dirty="0"/>
          </a:p>
        </p:txBody>
      </p:sp>
      <p:sp>
        <p:nvSpPr>
          <p:cNvPr id="3" name="Content Placeholder 2">
            <a:extLst>
              <a:ext uri="{FF2B5EF4-FFF2-40B4-BE49-F238E27FC236}">
                <a16:creationId xmlns:a16="http://schemas.microsoft.com/office/drawing/2014/main" id="{84953238-3662-610A-A2C2-6BFAB44CD725}"/>
              </a:ext>
            </a:extLst>
          </p:cNvPr>
          <p:cNvSpPr>
            <a:spLocks noGrp="1"/>
          </p:cNvSpPr>
          <p:nvPr>
            <p:ph sz="half" idx="1"/>
          </p:nvPr>
        </p:nvSpPr>
        <p:spPr>
          <a:xfrm>
            <a:off x="657519" y="2533476"/>
            <a:ext cx="4109789" cy="3447832"/>
          </a:xfrm>
        </p:spPr>
        <p:txBody>
          <a:bodyPr vert="horz" lIns="91440" tIns="45720" rIns="91440" bIns="45720" rtlCol="0" anchor="t">
            <a:normAutofit/>
          </a:bodyPr>
          <a:lstStyle/>
          <a:p>
            <a:pPr indent="-228600" defTabSz="914400" eaLnBrk="1" hangingPunct="1"/>
            <a:r>
              <a:rPr lang="en-US" sz="1800" dirty="0"/>
              <a:t>Incidentally, this will become a huge issue during the Reformation.</a:t>
            </a:r>
          </a:p>
          <a:p>
            <a:pPr indent="-228600" defTabSz="914400" eaLnBrk="1" hangingPunct="1"/>
            <a:endParaRPr lang="en-US" sz="1800" dirty="0"/>
          </a:p>
          <a:p>
            <a:pPr indent="-228600" defTabSz="914400" eaLnBrk="1" hangingPunct="1"/>
            <a:r>
              <a:rPr lang="en-US" sz="1800" dirty="0"/>
              <a:t>Thinkers like Luther and Calvin will be influence on this point by Augustine (up next). </a:t>
            </a:r>
          </a:p>
          <a:p>
            <a:pPr indent="-228600" defTabSz="914400" eaLnBrk="1" hangingPunct="1"/>
            <a:endParaRPr lang="en-US" sz="1800" dirty="0"/>
          </a:p>
          <a:p>
            <a:pPr indent="-228600" defTabSz="914400" eaLnBrk="1" hangingPunct="1"/>
            <a:r>
              <a:rPr lang="en-US" sz="1800" dirty="0"/>
              <a:t>And Augustine, as we’ll see, was massively influence by … Plato. </a:t>
            </a:r>
          </a:p>
        </p:txBody>
      </p:sp>
      <p:pic>
        <p:nvPicPr>
          <p:cNvPr id="7" name="Content Placeholder 6">
            <a:extLst>
              <a:ext uri="{FF2B5EF4-FFF2-40B4-BE49-F238E27FC236}">
                <a16:creationId xmlns:a16="http://schemas.microsoft.com/office/drawing/2014/main" id="{9F0C98D8-4D3B-01F7-4D25-9D534A687BF6}"/>
              </a:ext>
            </a:extLst>
          </p:cNvPr>
          <p:cNvPicPr>
            <a:picLocks noGrp="1" noChangeAspect="1"/>
          </p:cNvPicPr>
          <p:nvPr>
            <p:ph sz="half" idx="2"/>
          </p:nvPr>
        </p:nvPicPr>
        <p:blipFill>
          <a:blip r:embed="rId2"/>
          <a:srcRect l="7406" r="7406"/>
          <a:stretch/>
        </p:blipFill>
        <p:spPr>
          <a:xfrm>
            <a:off x="5453109" y="10"/>
            <a:ext cx="3690890" cy="6857990"/>
          </a:xfrm>
          <a:prstGeom prst="rect">
            <a:avLst/>
          </a:prstGeom>
        </p:spPr>
      </p:pic>
      <p:sp>
        <p:nvSpPr>
          <p:cNvPr id="4" name="Slide Number Placeholder 3">
            <a:extLst>
              <a:ext uri="{FF2B5EF4-FFF2-40B4-BE49-F238E27FC236}">
                <a16:creationId xmlns:a16="http://schemas.microsoft.com/office/drawing/2014/main" id="{3C3B79FD-181A-F9BA-27BD-8E177EC2F70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fontAlgn="auto">
              <a:spcBef>
                <a:spcPts val="0"/>
              </a:spcBef>
              <a:spcAft>
                <a:spcPts val="600"/>
              </a:spcAft>
              <a:defRPr/>
            </a:pPr>
            <a:fld id="{C3F0E836-8764-B54F-9FA1-D006CBBF892E}" type="slidenum">
              <a:rPr lang="en-US" altLang="en-US" sz="1200">
                <a:solidFill>
                  <a:srgbClr val="FFFFFF"/>
                </a:solidFill>
                <a:latin typeface="Calibri" panose="020F0502020204030204"/>
                <a:ea typeface="+mn-ea"/>
              </a:rPr>
              <a:pPr fontAlgn="auto">
                <a:spcBef>
                  <a:spcPts val="0"/>
                </a:spcBef>
                <a:spcAft>
                  <a:spcPts val="600"/>
                </a:spcAft>
                <a:defRPr/>
              </a:pPr>
              <a:t>43</a:t>
            </a:fld>
            <a:endParaRPr lang="en-US" altLang="en-US" sz="1200">
              <a:solidFill>
                <a:srgbClr val="FFFFFF"/>
              </a:solidFill>
              <a:latin typeface="Calibri" panose="020F0502020204030204"/>
              <a:ea typeface="+mn-ea"/>
            </a:endParaRPr>
          </a:p>
        </p:txBody>
      </p:sp>
      <p:grpSp>
        <p:nvGrpSpPr>
          <p:cNvPr id="24" name="Group 23">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6858000"/>
            <a:chOff x="12068638" y="0"/>
            <a:chExt cx="123362" cy="6858000"/>
          </a:xfrm>
        </p:grpSpPr>
        <p:sp>
          <p:nvSpPr>
            <p:cNvPr id="25" name="Rectangle 24">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0872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The Pious Is What Is Dear to the Gods</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44</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332613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C08F-D138-3AD6-41DC-B4313561EEE3}"/>
              </a:ext>
            </a:extLst>
          </p:cNvPr>
          <p:cNvSpPr>
            <a:spLocks noGrp="1"/>
          </p:cNvSpPr>
          <p:nvPr>
            <p:ph type="title"/>
          </p:nvPr>
        </p:nvSpPr>
        <p:spPr/>
        <p:txBody>
          <a:bodyPr/>
          <a:lstStyle/>
          <a:p>
            <a:r>
              <a:rPr lang="en-US" altLang="en-US" sz="3600" dirty="0"/>
              <a:t>The Pious is What Is Dear to the Gods</a:t>
            </a:r>
            <a:endParaRPr lang="en-US" dirty="0"/>
          </a:p>
        </p:txBody>
      </p:sp>
      <p:sp>
        <p:nvSpPr>
          <p:cNvPr id="3" name="Content Placeholder 2">
            <a:extLst>
              <a:ext uri="{FF2B5EF4-FFF2-40B4-BE49-F238E27FC236}">
                <a16:creationId xmlns:a16="http://schemas.microsoft.com/office/drawing/2014/main" id="{C26F3F7F-5126-4F4E-18AC-EAFA9C7FFEEF}"/>
              </a:ext>
            </a:extLst>
          </p:cNvPr>
          <p:cNvSpPr>
            <a:spLocks noGrp="1"/>
          </p:cNvSpPr>
          <p:nvPr>
            <p:ph idx="1"/>
          </p:nvPr>
        </p:nvSpPr>
        <p:spPr/>
        <p:txBody>
          <a:bodyPr/>
          <a:lstStyle/>
          <a:p>
            <a:endParaRPr lang="en-US" sz="2400" dirty="0"/>
          </a:p>
          <a:p>
            <a:r>
              <a:rPr lang="en-US" sz="2400" dirty="0"/>
              <a:t>Under pressure from Socrates, Euthyphro offers one last definition: </a:t>
            </a:r>
          </a:p>
          <a:p>
            <a:endParaRPr lang="en-US" sz="2400" dirty="0"/>
          </a:p>
          <a:p>
            <a:r>
              <a:rPr lang="en-US" sz="2400" dirty="0"/>
              <a:t>The pious is “of all things most dear” to the gods (15a)</a:t>
            </a:r>
          </a:p>
          <a:p>
            <a:endParaRPr lang="en-US" sz="2400" dirty="0"/>
          </a:p>
          <a:p>
            <a:r>
              <a:rPr lang="en-US" sz="2400" b="1" dirty="0"/>
              <a:t>What has gone wrong here? </a:t>
            </a:r>
          </a:p>
          <a:p>
            <a:endParaRPr lang="en-US" sz="2400" dirty="0"/>
          </a:p>
          <a:p>
            <a:r>
              <a:rPr lang="en-US" sz="2400" dirty="0"/>
              <a:t>We are right back where we started: The pious is what is dear to the gods. </a:t>
            </a:r>
          </a:p>
        </p:txBody>
      </p:sp>
      <p:sp>
        <p:nvSpPr>
          <p:cNvPr id="4" name="Slide Number Placeholder 3">
            <a:extLst>
              <a:ext uri="{FF2B5EF4-FFF2-40B4-BE49-F238E27FC236}">
                <a16:creationId xmlns:a16="http://schemas.microsoft.com/office/drawing/2014/main" id="{92663775-9BF9-6B1C-E143-F4244A731CFD}"/>
              </a:ext>
            </a:extLst>
          </p:cNvPr>
          <p:cNvSpPr>
            <a:spLocks noGrp="1"/>
          </p:cNvSpPr>
          <p:nvPr>
            <p:ph type="sldNum" sz="quarter" idx="12"/>
          </p:nvPr>
        </p:nvSpPr>
        <p:spPr/>
        <p:txBody>
          <a:bodyPr/>
          <a:lstStyle/>
          <a:p>
            <a:fld id="{C3F0E836-8764-B54F-9FA1-D006CBBF892E}" type="slidenum">
              <a:rPr lang="en-US" altLang="en-US" smtClean="0"/>
              <a:pPr/>
              <a:t>45</a:t>
            </a:fld>
            <a:endParaRPr lang="en-US" altLang="en-US"/>
          </a:p>
        </p:txBody>
      </p:sp>
    </p:spTree>
    <p:extLst>
      <p:ext uri="{BB962C8B-B14F-4D97-AF65-F5344CB8AC3E}">
        <p14:creationId xmlns:p14="http://schemas.microsoft.com/office/powerpoint/2010/main" val="126418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C08F-D138-3AD6-41DC-B4313561EEE3}"/>
              </a:ext>
            </a:extLst>
          </p:cNvPr>
          <p:cNvSpPr>
            <a:spLocks noGrp="1"/>
          </p:cNvSpPr>
          <p:nvPr>
            <p:ph type="title"/>
          </p:nvPr>
        </p:nvSpPr>
        <p:spPr/>
        <p:txBody>
          <a:bodyPr/>
          <a:lstStyle/>
          <a:p>
            <a:r>
              <a:rPr lang="en-US" altLang="en-US" sz="3600" dirty="0"/>
              <a:t>The Pious is What Is Dear to the Gods</a:t>
            </a:r>
            <a:endParaRPr lang="en-US" dirty="0"/>
          </a:p>
        </p:txBody>
      </p:sp>
      <p:sp>
        <p:nvSpPr>
          <p:cNvPr id="3" name="Content Placeholder 2">
            <a:extLst>
              <a:ext uri="{FF2B5EF4-FFF2-40B4-BE49-F238E27FC236}">
                <a16:creationId xmlns:a16="http://schemas.microsoft.com/office/drawing/2014/main" id="{C26F3F7F-5126-4F4E-18AC-EAFA9C7FFEEF}"/>
              </a:ext>
            </a:extLst>
          </p:cNvPr>
          <p:cNvSpPr>
            <a:spLocks noGrp="1"/>
          </p:cNvSpPr>
          <p:nvPr>
            <p:ph idx="1"/>
          </p:nvPr>
        </p:nvSpPr>
        <p:spPr/>
        <p:txBody>
          <a:bodyPr/>
          <a:lstStyle/>
          <a:p>
            <a:endParaRPr lang="en-US" sz="2400" dirty="0"/>
          </a:p>
          <a:p>
            <a:r>
              <a:rPr lang="en-US" sz="2400" dirty="0"/>
              <a:t>Socrates is a philosopher, so he says, okay, let’s start again from the beginning. </a:t>
            </a:r>
          </a:p>
          <a:p>
            <a:endParaRPr lang="en-US" sz="2400" dirty="0"/>
          </a:p>
          <a:p>
            <a:r>
              <a:rPr lang="en-US" sz="2400" dirty="0"/>
              <a:t>Euthyphro is not a philosopher so … he walks away. </a:t>
            </a:r>
          </a:p>
        </p:txBody>
      </p:sp>
      <p:sp>
        <p:nvSpPr>
          <p:cNvPr id="4" name="Slide Number Placeholder 3">
            <a:extLst>
              <a:ext uri="{FF2B5EF4-FFF2-40B4-BE49-F238E27FC236}">
                <a16:creationId xmlns:a16="http://schemas.microsoft.com/office/drawing/2014/main" id="{92663775-9BF9-6B1C-E143-F4244A731CFD}"/>
              </a:ext>
            </a:extLst>
          </p:cNvPr>
          <p:cNvSpPr>
            <a:spLocks noGrp="1"/>
          </p:cNvSpPr>
          <p:nvPr>
            <p:ph type="sldNum" sz="quarter" idx="12"/>
          </p:nvPr>
        </p:nvSpPr>
        <p:spPr/>
        <p:txBody>
          <a:bodyPr/>
          <a:lstStyle/>
          <a:p>
            <a:fld id="{C3F0E836-8764-B54F-9FA1-D006CBBF892E}" type="slidenum">
              <a:rPr lang="en-US" altLang="en-US" smtClean="0"/>
              <a:pPr/>
              <a:t>46</a:t>
            </a:fld>
            <a:endParaRPr lang="en-US" altLang="en-US"/>
          </a:p>
        </p:txBody>
      </p:sp>
    </p:spTree>
    <p:extLst>
      <p:ext uri="{BB962C8B-B14F-4D97-AF65-F5344CB8AC3E}">
        <p14:creationId xmlns:p14="http://schemas.microsoft.com/office/powerpoint/2010/main" val="3060881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55C08F-D138-3AD6-41DC-B4313561EEE3}"/>
              </a:ext>
            </a:extLst>
          </p:cNvPr>
          <p:cNvSpPr>
            <a:spLocks noGrp="1"/>
          </p:cNvSpPr>
          <p:nvPr>
            <p:ph type="title"/>
          </p:nvPr>
        </p:nvSpPr>
        <p:spPr>
          <a:xfrm>
            <a:off x="5169089" y="891540"/>
            <a:ext cx="3442120" cy="1578308"/>
          </a:xfrm>
        </p:spPr>
        <p:txBody>
          <a:bodyPr vert="horz" lIns="91440" tIns="45720" rIns="91440" bIns="45720" rtlCol="0" anchor="ctr">
            <a:normAutofit/>
          </a:bodyPr>
          <a:lstStyle/>
          <a:p>
            <a:pPr defTabSz="914400" eaLnBrk="1" hangingPunct="1"/>
            <a:r>
              <a:rPr lang="en-US" altLang="en-US" sz="3200" dirty="0"/>
              <a:t>The Pious is What Is Dear to the Gods</a:t>
            </a:r>
            <a:endParaRPr lang="en-US" sz="3200" dirty="0"/>
          </a:p>
        </p:txBody>
      </p:sp>
      <p:pic>
        <p:nvPicPr>
          <p:cNvPr id="8" name="Content Placeholder 7" descr="Cartoon of two people walking with a backpack&#10;&#10;Description automatically generated">
            <a:extLst>
              <a:ext uri="{FF2B5EF4-FFF2-40B4-BE49-F238E27FC236}">
                <a16:creationId xmlns:a16="http://schemas.microsoft.com/office/drawing/2014/main" id="{6FC46F84-C690-3DD7-0DAF-8018B3A32C28}"/>
              </a:ext>
            </a:extLst>
          </p:cNvPr>
          <p:cNvPicPr>
            <a:picLocks noGrp="1" noChangeAspect="1"/>
          </p:cNvPicPr>
          <p:nvPr>
            <p:ph sz="half" idx="1"/>
          </p:nvPr>
        </p:nvPicPr>
        <p:blipFill rotWithShape="1">
          <a:blip r:embed="rId2"/>
          <a:srcRect l="5826" r="19451"/>
          <a:stretch/>
        </p:blipFill>
        <p:spPr>
          <a:xfrm>
            <a:off x="20" y="10"/>
            <a:ext cx="5124486"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6" name="Content Placeholder 5">
            <a:extLst>
              <a:ext uri="{FF2B5EF4-FFF2-40B4-BE49-F238E27FC236}">
                <a16:creationId xmlns:a16="http://schemas.microsoft.com/office/drawing/2014/main" id="{5A496F89-4778-6EF4-B075-CAB1B7E75592}"/>
              </a:ext>
            </a:extLst>
          </p:cNvPr>
          <p:cNvSpPr>
            <a:spLocks noGrp="1"/>
          </p:cNvSpPr>
          <p:nvPr>
            <p:ph sz="half" idx="2"/>
          </p:nvPr>
        </p:nvSpPr>
        <p:spPr>
          <a:xfrm>
            <a:off x="5169089" y="2630161"/>
            <a:ext cx="3442118" cy="3332489"/>
          </a:xfrm>
        </p:spPr>
        <p:txBody>
          <a:bodyPr vert="horz" lIns="91440" tIns="45720" rIns="91440" bIns="45720" rtlCol="0">
            <a:normAutofit/>
          </a:bodyPr>
          <a:lstStyle/>
          <a:p>
            <a:pPr indent="-228600" defTabSz="914400" eaLnBrk="1" hangingPunct="1"/>
            <a:r>
              <a:rPr lang="en-US" sz="2000" b="1" dirty="0"/>
              <a:t>A fair warning</a:t>
            </a:r>
            <a:r>
              <a:rPr lang="en-US" sz="2000" dirty="0"/>
              <a:t>: Don’t be surprised if we end up at the end of the semester just like Socrates – namely, back where we started, hopefully a little wiser, but no more, and perhaps even less, certain than when we started. </a:t>
            </a:r>
          </a:p>
        </p:txBody>
      </p:sp>
      <p:sp>
        <p:nvSpPr>
          <p:cNvPr id="4" name="Slide Number Placeholder 3">
            <a:extLst>
              <a:ext uri="{FF2B5EF4-FFF2-40B4-BE49-F238E27FC236}">
                <a16:creationId xmlns:a16="http://schemas.microsoft.com/office/drawing/2014/main" id="{92663775-9BF9-6B1C-E143-F4244A731CFD}"/>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fontAlgn="auto">
              <a:spcBef>
                <a:spcPts val="0"/>
              </a:spcBef>
              <a:spcAft>
                <a:spcPts val="600"/>
              </a:spcAft>
              <a:defRPr/>
            </a:pPr>
            <a:fld id="{C3F0E836-8764-B54F-9FA1-D006CBBF892E}" type="slidenum">
              <a:rPr lang="en-US" altLang="en-US" sz="1200" smtClean="0">
                <a:solidFill>
                  <a:prstClr val="black">
                    <a:tint val="75000"/>
                  </a:prstClr>
                </a:solidFill>
                <a:latin typeface="Calibri" panose="020F0502020204030204"/>
                <a:ea typeface="+mn-ea"/>
              </a:rPr>
              <a:pPr fontAlgn="auto">
                <a:spcBef>
                  <a:spcPts val="0"/>
                </a:spcBef>
                <a:spcAft>
                  <a:spcPts val="600"/>
                </a:spcAft>
                <a:defRPr/>
              </a:pPr>
              <a:t>47</a:t>
            </a:fld>
            <a:endParaRPr lang="en-US" altLang="en-US" sz="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864293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A Few Course Details</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48</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70623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C08F-D138-3AD6-41DC-B4313561EEE3}"/>
              </a:ext>
            </a:extLst>
          </p:cNvPr>
          <p:cNvSpPr>
            <a:spLocks noGrp="1"/>
          </p:cNvSpPr>
          <p:nvPr>
            <p:ph type="title"/>
          </p:nvPr>
        </p:nvSpPr>
        <p:spPr/>
        <p:txBody>
          <a:bodyPr/>
          <a:lstStyle/>
          <a:p>
            <a:r>
              <a:rPr lang="en-US" altLang="en-US" sz="3200" dirty="0"/>
              <a:t>A Few Course Details</a:t>
            </a:r>
            <a:endParaRPr lang="en-US" sz="3200" dirty="0"/>
          </a:p>
        </p:txBody>
      </p:sp>
      <p:sp>
        <p:nvSpPr>
          <p:cNvPr id="3" name="Content Placeholder 2">
            <a:extLst>
              <a:ext uri="{FF2B5EF4-FFF2-40B4-BE49-F238E27FC236}">
                <a16:creationId xmlns:a16="http://schemas.microsoft.com/office/drawing/2014/main" id="{C26F3F7F-5126-4F4E-18AC-EAFA9C7FFEEF}"/>
              </a:ext>
            </a:extLst>
          </p:cNvPr>
          <p:cNvSpPr>
            <a:spLocks noGrp="1"/>
          </p:cNvSpPr>
          <p:nvPr>
            <p:ph idx="1"/>
          </p:nvPr>
        </p:nvSpPr>
        <p:spPr/>
        <p:txBody>
          <a:bodyPr/>
          <a:lstStyle/>
          <a:p>
            <a:r>
              <a:rPr lang="en-US" sz="2400" dirty="0"/>
              <a:t>A list of recommended book editions is offered on the syllabus.</a:t>
            </a:r>
          </a:p>
          <a:p>
            <a:endParaRPr lang="en-US" sz="2400" dirty="0"/>
          </a:p>
          <a:p>
            <a:r>
              <a:rPr lang="en-US" sz="2400" dirty="0"/>
              <a:t>Those editions will be on reserve at Robbins and Lamont.</a:t>
            </a:r>
          </a:p>
          <a:p>
            <a:endParaRPr lang="en-US" sz="2400" dirty="0"/>
          </a:p>
          <a:p>
            <a:r>
              <a:rPr lang="en-US" sz="2400" dirty="0"/>
              <a:t>The syllabus also includes links to online editions.</a:t>
            </a:r>
          </a:p>
          <a:p>
            <a:pPr marL="0" indent="0">
              <a:buNone/>
            </a:pPr>
            <a:endParaRPr lang="en-US" sz="2400" dirty="0"/>
          </a:p>
          <a:p>
            <a:r>
              <a:rPr lang="en-US" sz="2400" dirty="0"/>
              <a:t>Lecture slides will posted.</a:t>
            </a:r>
          </a:p>
          <a:p>
            <a:endParaRPr lang="en-US" sz="2400" dirty="0"/>
          </a:p>
          <a:p>
            <a:r>
              <a:rPr lang="en-US" sz="2400" dirty="0"/>
              <a:t>A textbook is not required but is available. </a:t>
            </a:r>
          </a:p>
        </p:txBody>
      </p:sp>
      <p:sp>
        <p:nvSpPr>
          <p:cNvPr id="4" name="Slide Number Placeholder 3">
            <a:extLst>
              <a:ext uri="{FF2B5EF4-FFF2-40B4-BE49-F238E27FC236}">
                <a16:creationId xmlns:a16="http://schemas.microsoft.com/office/drawing/2014/main" id="{92663775-9BF9-6B1C-E143-F4244A731CFD}"/>
              </a:ext>
            </a:extLst>
          </p:cNvPr>
          <p:cNvSpPr>
            <a:spLocks noGrp="1"/>
          </p:cNvSpPr>
          <p:nvPr>
            <p:ph type="sldNum" sz="quarter" idx="12"/>
          </p:nvPr>
        </p:nvSpPr>
        <p:spPr/>
        <p:txBody>
          <a:bodyPr/>
          <a:lstStyle/>
          <a:p>
            <a:fld id="{C3F0E836-8764-B54F-9FA1-D006CBBF892E}" type="slidenum">
              <a:rPr lang="en-US" altLang="en-US" smtClean="0"/>
              <a:pPr/>
              <a:t>49</a:t>
            </a:fld>
            <a:endParaRPr lang="en-US" altLang="en-US"/>
          </a:p>
        </p:txBody>
      </p:sp>
    </p:spTree>
    <p:extLst>
      <p:ext uri="{BB962C8B-B14F-4D97-AF65-F5344CB8AC3E}">
        <p14:creationId xmlns:p14="http://schemas.microsoft.com/office/powerpoint/2010/main" val="2460870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Saints, Heretics, and Atheists</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endParaRPr lang="en-US" sz="2000" dirty="0"/>
          </a:p>
          <a:p>
            <a:r>
              <a:rPr lang="en-US" sz="2000" dirty="0"/>
              <a:t>Great works: </a:t>
            </a:r>
          </a:p>
          <a:p>
            <a:endParaRPr lang="en-US" sz="2000" dirty="0"/>
          </a:p>
          <a:p>
            <a:r>
              <a:rPr lang="en-US" sz="2000" dirty="0"/>
              <a:t>We will be reading some of the greatest, most enduring works in the history of Western thought, works, for example, by Plato, Aquinas, Marguerite </a:t>
            </a:r>
            <a:r>
              <a:rPr lang="en-US" sz="2000" dirty="0" err="1"/>
              <a:t>Porette</a:t>
            </a:r>
            <a:r>
              <a:rPr lang="en-US" sz="2000" dirty="0"/>
              <a:t>, Al-Ghazali, Pascal, Hume, Spinoza, Nietzsche, and William James. </a:t>
            </a:r>
          </a:p>
          <a:p>
            <a:endParaRPr lang="en-US" sz="2000" dirty="0"/>
          </a:p>
          <a:p>
            <a:r>
              <a:rPr lang="en-US" sz="2000" dirty="0"/>
              <a:t>Our readings are typically short but difficult; they repay careful study.</a:t>
            </a:r>
          </a:p>
          <a:p>
            <a:endParaRPr lang="en-US" sz="2000" dirty="0"/>
          </a:p>
          <a:p>
            <a:r>
              <a:rPr lang="en-US" sz="2000" dirty="0"/>
              <a:t>Not all of these works will stick with you, but I promise some will, different ones for different people. </a:t>
            </a:r>
          </a:p>
          <a:p>
            <a:endParaRPr lang="en-US" sz="2000" dirty="0"/>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5</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21176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C08F-D138-3AD6-41DC-B4313561EEE3}"/>
              </a:ext>
            </a:extLst>
          </p:cNvPr>
          <p:cNvSpPr>
            <a:spLocks noGrp="1"/>
          </p:cNvSpPr>
          <p:nvPr>
            <p:ph type="title"/>
          </p:nvPr>
        </p:nvSpPr>
        <p:spPr/>
        <p:txBody>
          <a:bodyPr/>
          <a:lstStyle/>
          <a:p>
            <a:r>
              <a:rPr lang="en-US" altLang="en-US" sz="3600" dirty="0"/>
              <a:t>A Few Course Details</a:t>
            </a:r>
            <a:endParaRPr lang="en-US" dirty="0"/>
          </a:p>
        </p:txBody>
      </p:sp>
      <p:sp>
        <p:nvSpPr>
          <p:cNvPr id="3" name="Content Placeholder 2">
            <a:extLst>
              <a:ext uri="{FF2B5EF4-FFF2-40B4-BE49-F238E27FC236}">
                <a16:creationId xmlns:a16="http://schemas.microsoft.com/office/drawing/2014/main" id="{C26F3F7F-5126-4F4E-18AC-EAFA9C7FFEEF}"/>
              </a:ext>
            </a:extLst>
          </p:cNvPr>
          <p:cNvSpPr>
            <a:spLocks noGrp="1"/>
          </p:cNvSpPr>
          <p:nvPr>
            <p:ph idx="1"/>
          </p:nvPr>
        </p:nvSpPr>
        <p:spPr/>
        <p:txBody>
          <a:bodyPr/>
          <a:lstStyle/>
          <a:p>
            <a:endParaRPr lang="en-US" sz="2400" dirty="0"/>
          </a:p>
          <a:p>
            <a:r>
              <a:rPr lang="en-US" sz="2400" dirty="0"/>
              <a:t>We will have a mid-term and final exam. </a:t>
            </a:r>
          </a:p>
          <a:p>
            <a:endParaRPr lang="en-US" sz="2400" dirty="0"/>
          </a:p>
          <a:p>
            <a:r>
              <a:rPr lang="en-US" sz="2400" dirty="0"/>
              <a:t>Ten writing opportunities: choose four, two before midterm.</a:t>
            </a:r>
          </a:p>
          <a:p>
            <a:endParaRPr lang="en-US" sz="2400" dirty="0"/>
          </a:p>
          <a:p>
            <a:r>
              <a:rPr lang="en-US" sz="2400" dirty="0"/>
              <a:t>There are different kinds of writing opportunities: exegetical; argumentative.</a:t>
            </a:r>
          </a:p>
          <a:p>
            <a:endParaRPr lang="en-US" sz="2400" dirty="0"/>
          </a:p>
          <a:p>
            <a:r>
              <a:rPr lang="en-US" sz="2400" dirty="0"/>
              <a:t>Rubrics are available; a good idea to consult before writing.</a:t>
            </a:r>
          </a:p>
        </p:txBody>
      </p:sp>
      <p:sp>
        <p:nvSpPr>
          <p:cNvPr id="4" name="Slide Number Placeholder 3">
            <a:extLst>
              <a:ext uri="{FF2B5EF4-FFF2-40B4-BE49-F238E27FC236}">
                <a16:creationId xmlns:a16="http://schemas.microsoft.com/office/drawing/2014/main" id="{92663775-9BF9-6B1C-E143-F4244A731CFD}"/>
              </a:ext>
            </a:extLst>
          </p:cNvPr>
          <p:cNvSpPr>
            <a:spLocks noGrp="1"/>
          </p:cNvSpPr>
          <p:nvPr>
            <p:ph type="sldNum" sz="quarter" idx="12"/>
          </p:nvPr>
        </p:nvSpPr>
        <p:spPr/>
        <p:txBody>
          <a:bodyPr/>
          <a:lstStyle/>
          <a:p>
            <a:fld id="{C3F0E836-8764-B54F-9FA1-D006CBBF892E}" type="slidenum">
              <a:rPr lang="en-US" altLang="en-US" smtClean="0"/>
              <a:pPr/>
              <a:t>50</a:t>
            </a:fld>
            <a:endParaRPr lang="en-US" altLang="en-US"/>
          </a:p>
        </p:txBody>
      </p:sp>
    </p:spTree>
    <p:extLst>
      <p:ext uri="{BB962C8B-B14F-4D97-AF65-F5344CB8AC3E}">
        <p14:creationId xmlns:p14="http://schemas.microsoft.com/office/powerpoint/2010/main" val="353252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C08F-D138-3AD6-41DC-B4313561EEE3}"/>
              </a:ext>
            </a:extLst>
          </p:cNvPr>
          <p:cNvSpPr>
            <a:spLocks noGrp="1"/>
          </p:cNvSpPr>
          <p:nvPr>
            <p:ph type="title"/>
          </p:nvPr>
        </p:nvSpPr>
        <p:spPr/>
        <p:txBody>
          <a:bodyPr/>
          <a:lstStyle/>
          <a:p>
            <a:r>
              <a:rPr lang="en-US" altLang="en-US" sz="3600" dirty="0"/>
              <a:t>A Few Course Details</a:t>
            </a:r>
            <a:endParaRPr lang="en-US" dirty="0"/>
          </a:p>
        </p:txBody>
      </p:sp>
      <p:sp>
        <p:nvSpPr>
          <p:cNvPr id="3" name="Content Placeholder 2">
            <a:extLst>
              <a:ext uri="{FF2B5EF4-FFF2-40B4-BE49-F238E27FC236}">
                <a16:creationId xmlns:a16="http://schemas.microsoft.com/office/drawing/2014/main" id="{C26F3F7F-5126-4F4E-18AC-EAFA9C7FFEEF}"/>
              </a:ext>
            </a:extLst>
          </p:cNvPr>
          <p:cNvSpPr>
            <a:spLocks noGrp="1"/>
          </p:cNvSpPr>
          <p:nvPr>
            <p:ph idx="1"/>
          </p:nvPr>
        </p:nvSpPr>
        <p:spPr/>
        <p:txBody>
          <a:bodyPr/>
          <a:lstStyle/>
          <a:p>
            <a:endParaRPr lang="en-US" sz="2400" dirty="0"/>
          </a:p>
          <a:p>
            <a:endParaRPr lang="en-US" sz="2400" dirty="0"/>
          </a:p>
          <a:p>
            <a:r>
              <a:rPr lang="en-US" sz="2400" dirty="0"/>
              <a:t>Phil 31 students – office hours</a:t>
            </a:r>
          </a:p>
          <a:p>
            <a:pPr lvl="1"/>
            <a:r>
              <a:rPr lang="en-US" sz="2100" dirty="0"/>
              <a:t>Finlay: Thursdays, 10:30-12:30 (Emerson 107)</a:t>
            </a:r>
          </a:p>
          <a:p>
            <a:pPr lvl="1"/>
            <a:r>
              <a:rPr lang="en-US" sz="2100" dirty="0"/>
              <a:t>Jeff: Thursdays, 3:00-5:00 (Emerson 202)</a:t>
            </a:r>
          </a:p>
          <a:p>
            <a:endParaRPr lang="en-US" sz="2400" dirty="0"/>
          </a:p>
          <a:p>
            <a:r>
              <a:rPr lang="en-US" sz="2400" dirty="0"/>
              <a:t>E-101 students – discussion board </a:t>
            </a:r>
          </a:p>
          <a:p>
            <a:endParaRPr lang="en-US" sz="2400" dirty="0"/>
          </a:p>
          <a:p>
            <a:r>
              <a:rPr lang="en-US" sz="2400" dirty="0"/>
              <a:t>Topics should be easy to engage with and discuss</a:t>
            </a:r>
          </a:p>
        </p:txBody>
      </p:sp>
      <p:sp>
        <p:nvSpPr>
          <p:cNvPr id="4" name="Slide Number Placeholder 3">
            <a:extLst>
              <a:ext uri="{FF2B5EF4-FFF2-40B4-BE49-F238E27FC236}">
                <a16:creationId xmlns:a16="http://schemas.microsoft.com/office/drawing/2014/main" id="{92663775-9BF9-6B1C-E143-F4244A731CFD}"/>
              </a:ext>
            </a:extLst>
          </p:cNvPr>
          <p:cNvSpPr>
            <a:spLocks noGrp="1"/>
          </p:cNvSpPr>
          <p:nvPr>
            <p:ph type="sldNum" sz="quarter" idx="12"/>
          </p:nvPr>
        </p:nvSpPr>
        <p:spPr/>
        <p:txBody>
          <a:bodyPr/>
          <a:lstStyle/>
          <a:p>
            <a:fld id="{C3F0E836-8764-B54F-9FA1-D006CBBF892E}" type="slidenum">
              <a:rPr lang="en-US" altLang="en-US" smtClean="0"/>
              <a:pPr/>
              <a:t>51</a:t>
            </a:fld>
            <a:endParaRPr lang="en-US" altLang="en-US"/>
          </a:p>
        </p:txBody>
      </p:sp>
    </p:spTree>
    <p:extLst>
      <p:ext uri="{BB962C8B-B14F-4D97-AF65-F5344CB8AC3E}">
        <p14:creationId xmlns:p14="http://schemas.microsoft.com/office/powerpoint/2010/main" val="2523536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5C08F-D138-3AD6-41DC-B4313561EEE3}"/>
              </a:ext>
            </a:extLst>
          </p:cNvPr>
          <p:cNvSpPr>
            <a:spLocks noGrp="1"/>
          </p:cNvSpPr>
          <p:nvPr>
            <p:ph type="title"/>
          </p:nvPr>
        </p:nvSpPr>
        <p:spPr/>
        <p:txBody>
          <a:bodyPr/>
          <a:lstStyle/>
          <a:p>
            <a:r>
              <a:rPr lang="en-US" altLang="en-US" sz="3200" dirty="0"/>
              <a:t>A Few Course Details</a:t>
            </a:r>
            <a:endParaRPr lang="en-US" sz="3200" dirty="0"/>
          </a:p>
        </p:txBody>
      </p:sp>
      <p:sp>
        <p:nvSpPr>
          <p:cNvPr id="3" name="Content Placeholder 2">
            <a:extLst>
              <a:ext uri="{FF2B5EF4-FFF2-40B4-BE49-F238E27FC236}">
                <a16:creationId xmlns:a16="http://schemas.microsoft.com/office/drawing/2014/main" id="{C26F3F7F-5126-4F4E-18AC-EAFA9C7FFEEF}"/>
              </a:ext>
            </a:extLst>
          </p:cNvPr>
          <p:cNvSpPr>
            <a:spLocks noGrp="1"/>
          </p:cNvSpPr>
          <p:nvPr>
            <p:ph idx="1"/>
          </p:nvPr>
        </p:nvSpPr>
        <p:spPr/>
        <p:txBody>
          <a:bodyPr/>
          <a:lstStyle/>
          <a:p>
            <a:endParaRPr lang="en-US" dirty="0"/>
          </a:p>
          <a:p>
            <a:endParaRPr lang="en-US" dirty="0"/>
          </a:p>
          <a:p>
            <a:r>
              <a:rPr lang="en-US" dirty="0"/>
              <a:t>More details are available on the course web site and syllabus.</a:t>
            </a:r>
          </a:p>
          <a:p>
            <a:endParaRPr lang="en-US" dirty="0"/>
          </a:p>
          <a:p>
            <a:r>
              <a:rPr lang="en-US" dirty="0"/>
              <a:t>Please let me know if you have any questions. </a:t>
            </a:r>
          </a:p>
          <a:p>
            <a:endParaRPr lang="en-US" dirty="0"/>
          </a:p>
          <a:p>
            <a:r>
              <a:rPr lang="en-US" dirty="0"/>
              <a:t>Until next class! </a:t>
            </a:r>
          </a:p>
        </p:txBody>
      </p:sp>
      <p:sp>
        <p:nvSpPr>
          <p:cNvPr id="4" name="Slide Number Placeholder 3">
            <a:extLst>
              <a:ext uri="{FF2B5EF4-FFF2-40B4-BE49-F238E27FC236}">
                <a16:creationId xmlns:a16="http://schemas.microsoft.com/office/drawing/2014/main" id="{92663775-9BF9-6B1C-E143-F4244A731CFD}"/>
              </a:ext>
            </a:extLst>
          </p:cNvPr>
          <p:cNvSpPr>
            <a:spLocks noGrp="1"/>
          </p:cNvSpPr>
          <p:nvPr>
            <p:ph type="sldNum" sz="quarter" idx="12"/>
          </p:nvPr>
        </p:nvSpPr>
        <p:spPr/>
        <p:txBody>
          <a:bodyPr/>
          <a:lstStyle/>
          <a:p>
            <a:fld id="{C3F0E836-8764-B54F-9FA1-D006CBBF892E}" type="slidenum">
              <a:rPr lang="en-US" altLang="en-US" smtClean="0"/>
              <a:pPr/>
              <a:t>52</a:t>
            </a:fld>
            <a:endParaRPr lang="en-US" altLang="en-US"/>
          </a:p>
        </p:txBody>
      </p:sp>
    </p:spTree>
    <p:extLst>
      <p:ext uri="{BB962C8B-B14F-4D97-AF65-F5344CB8AC3E}">
        <p14:creationId xmlns:p14="http://schemas.microsoft.com/office/powerpoint/2010/main" val="2781411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Lecture 1: What is Piety? – The End</a:t>
            </a:r>
            <a:endParaRPr lang="en-US" altLang="en-US" sz="2400" dirty="0">
              <a:solidFill>
                <a:schemeClr val="bg1"/>
              </a:solidFill>
            </a:endParaRPr>
          </a:p>
        </p:txBody>
      </p:sp>
      <p:sp>
        <p:nvSpPr>
          <p:cNvPr id="2" name="Content Placeholder 1">
            <a:extLst>
              <a:ext uri="{FF2B5EF4-FFF2-40B4-BE49-F238E27FC236}">
                <a16:creationId xmlns:a16="http://schemas.microsoft.com/office/drawing/2014/main" id="{31E65CFD-50FC-7C65-9376-DC21E221FC64}"/>
              </a:ext>
            </a:extLst>
          </p:cNvPr>
          <p:cNvSpPr>
            <a:spLocks noGrp="1"/>
          </p:cNvSpPr>
          <p:nvPr>
            <p:ph idx="1"/>
          </p:nvPr>
        </p:nvSpPr>
        <p:spPr/>
        <p:txBody>
          <a:bodyPr/>
          <a:lstStyle/>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a:p>
            <a:pPr algn="ctr"/>
            <a:endParaRPr lang="en-US" sz="32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53</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3" name="01_Music_Plato_ Ekleipsis.mp3">
            <a:hlinkClick r:id="" action="ppaction://media"/>
            <a:extLst>
              <a:ext uri="{FF2B5EF4-FFF2-40B4-BE49-F238E27FC236}">
                <a16:creationId xmlns:a16="http://schemas.microsoft.com/office/drawing/2014/main" id="{A2AA9475-BAED-BE9F-1C69-3F113EA9E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684665"/>
            <a:ext cx="812800" cy="812800"/>
          </a:xfrm>
          <a:prstGeom prst="rect">
            <a:avLst/>
          </a:prstGeom>
        </p:spPr>
      </p:pic>
    </p:spTree>
    <p:extLst>
      <p:ext uri="{BB962C8B-B14F-4D97-AF65-F5344CB8AC3E}">
        <p14:creationId xmlns:p14="http://schemas.microsoft.com/office/powerpoint/2010/main" val="32345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Saints, Heretics, and Atheists</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pPr marL="0" indent="0">
              <a:buNone/>
            </a:pPr>
            <a:endParaRPr lang="en-US" dirty="0"/>
          </a:p>
          <a:p>
            <a:r>
              <a:rPr lang="en-US" sz="2000" dirty="0"/>
              <a:t>Historical context: </a:t>
            </a:r>
          </a:p>
          <a:p>
            <a:endParaRPr lang="en-US" sz="2000" dirty="0"/>
          </a:p>
          <a:p>
            <a:r>
              <a:rPr lang="en-US" sz="2000" dirty="0"/>
              <a:t>We’ll read our main works in chronological order. </a:t>
            </a:r>
          </a:p>
          <a:p>
            <a:r>
              <a:rPr lang="en-US" sz="2000" dirty="0"/>
              <a:t>They range from the Fifth Century BCE to the Twentieth Century.</a:t>
            </a:r>
          </a:p>
          <a:p>
            <a:r>
              <a:rPr lang="en-US" sz="2000" dirty="0"/>
              <a:t>Why an historical approach? </a:t>
            </a:r>
          </a:p>
          <a:p>
            <a:endParaRPr lang="en-US" dirty="0"/>
          </a:p>
          <a:p>
            <a:pPr lvl="1"/>
            <a:r>
              <a:rPr lang="en-US" dirty="0"/>
              <a:t>More interesting</a:t>
            </a:r>
          </a:p>
          <a:p>
            <a:pPr lvl="1"/>
            <a:endParaRPr lang="en-US" dirty="0"/>
          </a:p>
          <a:p>
            <a:pPr lvl="1"/>
            <a:r>
              <a:rPr lang="en-US" dirty="0"/>
              <a:t>To understand the present, you need to understand the past. </a:t>
            </a: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6</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2952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t>Saints, Heretics, and Atheists</a:t>
            </a:r>
            <a:endParaRPr lang="en-US" altLang="en-US" sz="2400" dirty="0"/>
          </a:p>
        </p:txBody>
      </p:sp>
      <p:sp>
        <p:nvSpPr>
          <p:cNvPr id="3" name="Content Placeholder 2">
            <a:extLst>
              <a:ext uri="{FF2B5EF4-FFF2-40B4-BE49-F238E27FC236}">
                <a16:creationId xmlns:a16="http://schemas.microsoft.com/office/drawing/2014/main" id="{CD3E3DDD-FBA6-C98C-41C3-6F430F014779}"/>
              </a:ext>
            </a:extLst>
          </p:cNvPr>
          <p:cNvSpPr>
            <a:spLocks noGrp="1"/>
          </p:cNvSpPr>
          <p:nvPr>
            <p:ph idx="1"/>
          </p:nvPr>
        </p:nvSpPr>
        <p:spPr/>
        <p:txBody>
          <a:bodyPr/>
          <a:lstStyle/>
          <a:p>
            <a:pPr marL="0" indent="0">
              <a:buNone/>
            </a:pPr>
            <a:endParaRPr lang="en-US" sz="2400" dirty="0"/>
          </a:p>
          <a:p>
            <a:r>
              <a:rPr lang="en-US" sz="2400" dirty="0"/>
              <a:t>Full course details available online</a:t>
            </a:r>
          </a:p>
          <a:p>
            <a:endParaRPr lang="en-US" sz="2400" dirty="0"/>
          </a:p>
          <a:p>
            <a:r>
              <a:rPr lang="en-US" sz="2400" dirty="0"/>
              <a:t>A few course details at end of lecture</a:t>
            </a:r>
          </a:p>
          <a:p>
            <a:endParaRPr lang="en-US" sz="2400" dirty="0"/>
          </a:p>
          <a:p>
            <a:r>
              <a:rPr lang="en-US" sz="2400" dirty="0"/>
              <a:t>I want to jump right in and give you a sense of what a regular class will be like.</a:t>
            </a: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7</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812558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Lecture 1: What is Piety?</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8</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163005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077BD107-52E4-5C4C-C4C5-1EA3325E740C}"/>
              </a:ext>
            </a:extLst>
          </p:cNvPr>
          <p:cNvSpPr>
            <a:spLocks noGrp="1" noChangeArrowheads="1"/>
          </p:cNvSpPr>
          <p:nvPr>
            <p:ph type="title"/>
          </p:nvPr>
        </p:nvSpPr>
        <p:spPr/>
        <p:txBody>
          <a:bodyPr/>
          <a:lstStyle/>
          <a:p>
            <a:pPr eaLnBrk="1" hangingPunct="1"/>
            <a:r>
              <a:rPr lang="en-US" altLang="en-US" sz="3200" dirty="0">
                <a:solidFill>
                  <a:schemeClr val="bg1"/>
                </a:solidFill>
              </a:rPr>
              <a:t>Introduction</a:t>
            </a:r>
            <a:endParaRPr lang="en-US" altLang="en-US" sz="2400" dirty="0">
              <a:solidFill>
                <a:schemeClr val="bg1"/>
              </a:solidFill>
            </a:endParaRPr>
          </a:p>
        </p:txBody>
      </p:sp>
      <p:sp>
        <p:nvSpPr>
          <p:cNvPr id="15363" name="Slide Number Placeholder 7">
            <a:extLst>
              <a:ext uri="{FF2B5EF4-FFF2-40B4-BE49-F238E27FC236}">
                <a16:creationId xmlns:a16="http://schemas.microsoft.com/office/drawing/2014/main" id="{C059FF11-DD35-594E-5A9D-2625941662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DEB6AB9-251A-A64E-B609-FB7ABAC68915}" type="slidenum">
              <a:rPr lang="en-US" altLang="en-US" sz="1200">
                <a:latin typeface="Garamond" panose="02020404030301010803" pitchFamily="18" charset="0"/>
              </a:rPr>
              <a:pPr/>
              <a:t>9</a:t>
            </a:fld>
            <a:endParaRPr lang="en-US" altLang="en-US" sz="1200">
              <a:latin typeface="Garamond" panose="02020404030301010803" pitchFamily="18" charset="0"/>
            </a:endParaRPr>
          </a:p>
        </p:txBody>
      </p:sp>
      <p:sp>
        <p:nvSpPr>
          <p:cNvPr id="15364" name="TextBox 1">
            <a:extLst>
              <a:ext uri="{FF2B5EF4-FFF2-40B4-BE49-F238E27FC236}">
                <a16:creationId xmlns:a16="http://schemas.microsoft.com/office/drawing/2014/main" id="{BF759B5B-E53B-1000-C180-0D3990886B55}"/>
              </a:ext>
            </a:extLst>
          </p:cNvPr>
          <p:cNvSpPr txBox="1">
            <a:spLocks noChangeArrowheads="1"/>
          </p:cNvSpPr>
          <p:nvPr/>
        </p:nvSpPr>
        <p:spPr bwMode="auto">
          <a:xfrm>
            <a:off x="4038600" y="304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extLst>
      <p:ext uri="{BB962C8B-B14F-4D97-AF65-F5344CB8AC3E}">
        <p14:creationId xmlns:p14="http://schemas.microsoft.com/office/powerpoint/2010/main" val="4031000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4284</TotalTime>
  <Words>2420</Words>
  <Application>Microsoft Macintosh PowerPoint</Application>
  <PresentationFormat>On-screen Show (4:3)</PresentationFormat>
  <Paragraphs>372</Paragraphs>
  <Slides>53</Slides>
  <Notes>22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Garamond</vt:lpstr>
      <vt:lpstr>Times New Roman</vt:lpstr>
      <vt:lpstr>Office Theme</vt:lpstr>
      <vt:lpstr>Phil 31 / E-101: Saints, Heretics and Atheists – An Historical Introduction to the Philosophy of Religion</vt:lpstr>
      <vt:lpstr>Saints, Heretics, and Atheists</vt:lpstr>
      <vt:lpstr>Saints, Heretics, and Atheists</vt:lpstr>
      <vt:lpstr>Saints, Heretics, and Atheists</vt:lpstr>
      <vt:lpstr>Saints, Heretics, and Atheists</vt:lpstr>
      <vt:lpstr>Saints, Heretics, and Atheists</vt:lpstr>
      <vt:lpstr>Saints, Heretics, and Atheists</vt:lpstr>
      <vt:lpstr>Lecture 1: What is Piety?</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Examples of Piety</vt:lpstr>
      <vt:lpstr>Examples of Piety</vt:lpstr>
      <vt:lpstr>Examples of Piety</vt:lpstr>
      <vt:lpstr>Examples of Piety</vt:lpstr>
      <vt:lpstr>What Is Dear to the Gods</vt:lpstr>
      <vt:lpstr>What Is Dear to the Gods</vt:lpstr>
      <vt:lpstr>What Is Dear to the Gods</vt:lpstr>
      <vt:lpstr>What Is Dear to the Gods</vt:lpstr>
      <vt:lpstr>What Is Dear to the Gods</vt:lpstr>
      <vt:lpstr>What Is Dear to the Gods  </vt:lpstr>
      <vt:lpstr>What All Gods Love</vt:lpstr>
      <vt:lpstr>What All Gods Love</vt:lpstr>
      <vt:lpstr>What All Gods Love</vt:lpstr>
      <vt:lpstr>What All Gods Love</vt:lpstr>
      <vt:lpstr>What All Gods Love</vt:lpstr>
      <vt:lpstr>What All Gods Love</vt:lpstr>
      <vt:lpstr>What All Gods Love</vt:lpstr>
      <vt:lpstr>What All Gods Love</vt:lpstr>
      <vt:lpstr>Piety Is a Part of Justice</vt:lpstr>
      <vt:lpstr>Piety is a Part of Justice</vt:lpstr>
      <vt:lpstr>Piety is a Part of Justice</vt:lpstr>
      <vt:lpstr>Piety is a Part of Justice</vt:lpstr>
      <vt:lpstr>Piety is a Part of Justice  </vt:lpstr>
      <vt:lpstr>Piety is a Part of Justice  </vt:lpstr>
      <vt:lpstr>The Pious Is What Is Dear to the Gods</vt:lpstr>
      <vt:lpstr>The Pious is What Is Dear to the Gods</vt:lpstr>
      <vt:lpstr>The Pious is What Is Dear to the Gods</vt:lpstr>
      <vt:lpstr>The Pious is What Is Dear to the Gods</vt:lpstr>
      <vt:lpstr>A Few Course Details</vt:lpstr>
      <vt:lpstr>A Few Course Details</vt:lpstr>
      <vt:lpstr>A Few Course Details</vt:lpstr>
      <vt:lpstr>A Few Course Details</vt:lpstr>
      <vt:lpstr>A Few Course Details</vt:lpstr>
      <vt:lpstr>Lecture 1: What is Piety? – The End</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Euthyphro</dc:title>
  <dc:creator>Jeffrey McDonough</dc:creator>
  <cp:lastModifiedBy>McDonough, Jeffrey K.</cp:lastModifiedBy>
  <cp:revision>75</cp:revision>
  <cp:lastPrinted>2019-01-28T13:40:03Z</cp:lastPrinted>
  <dcterms:created xsi:type="dcterms:W3CDTF">2012-01-23T14:01:17Z</dcterms:created>
  <dcterms:modified xsi:type="dcterms:W3CDTF">2024-08-06T22:23:53Z</dcterms:modified>
</cp:coreProperties>
</file>